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12" r:id="rId5"/>
  </p:sldMasterIdLst>
  <p:notesMasterIdLst>
    <p:notesMasterId r:id="rId29"/>
  </p:notesMasterIdLst>
  <p:handoutMasterIdLst>
    <p:handoutMasterId r:id="rId30"/>
  </p:handoutMasterIdLst>
  <p:sldIdLst>
    <p:sldId id="257" r:id="rId6"/>
    <p:sldId id="258" r:id="rId7"/>
    <p:sldId id="11022" r:id="rId8"/>
    <p:sldId id="11048" r:id="rId9"/>
    <p:sldId id="11026" r:id="rId10"/>
    <p:sldId id="11046" r:id="rId11"/>
    <p:sldId id="11049" r:id="rId12"/>
    <p:sldId id="11042" r:id="rId13"/>
    <p:sldId id="11035" r:id="rId14"/>
    <p:sldId id="261" r:id="rId15"/>
    <p:sldId id="11052" r:id="rId16"/>
    <p:sldId id="11054" r:id="rId17"/>
    <p:sldId id="11055" r:id="rId18"/>
    <p:sldId id="11056" r:id="rId19"/>
    <p:sldId id="11051" r:id="rId20"/>
    <p:sldId id="11053" r:id="rId21"/>
    <p:sldId id="11058" r:id="rId22"/>
    <p:sldId id="11064" r:id="rId23"/>
    <p:sldId id="11060" r:id="rId24"/>
    <p:sldId id="11061" r:id="rId25"/>
    <p:sldId id="11062" r:id="rId26"/>
    <p:sldId id="11063" r:id="rId27"/>
    <p:sldId id="11059" r:id="rId28"/>
  </p:sldIdLst>
  <p:sldSz cx="12192000" cy="6858000"/>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C04F4E-3142-99B7-0863-DB48E11168D9}" name="Prokkola Susanna" initials="PS" userId="S::Susanna.Prokkola@siunsote.fi::6f916fc4-04de-49e4-9cc3-60063c6d9f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9B5"/>
    <a:srgbClr val="50C985"/>
    <a:srgbClr val="FDC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a:solidFill>
                  <a:schemeClr val="tx1"/>
                </a:solidFill>
              </a:rPr>
              <a:t>Myynti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59960FC0-897E-D660-6B28-6D6FEC0747AE}"/>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594C957-5CD2-3996-ED42-FA116B0B55B4}"/>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4A4E2287-21E4-0B47-BAAE-B847647A90A4}" type="datetimeFigureOut">
              <a:rPr lang="fi-FI" smtClean="0"/>
              <a:t>28.3.2025</a:t>
            </a:fld>
            <a:endParaRPr lang="fi-FI"/>
          </a:p>
        </p:txBody>
      </p:sp>
      <p:sp>
        <p:nvSpPr>
          <p:cNvPr id="4" name="Alatunnisteen paikkamerkki 3">
            <a:extLst>
              <a:ext uri="{FF2B5EF4-FFF2-40B4-BE49-F238E27FC236}">
                <a16:creationId xmlns:a16="http://schemas.microsoft.com/office/drawing/2014/main" id="{1530F3DB-1B4D-9A74-83D8-AA8234ECE427}"/>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E6C6547-B82F-E5A4-CC7C-311561CA0B04}"/>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EA37A2B-BD09-E047-8278-42E6A695F9BE}" type="slidenum">
              <a:rPr lang="fi-FI" smtClean="0"/>
              <a:t>‹#›</a:t>
            </a:fld>
            <a:endParaRPr lang="fi-FI"/>
          </a:p>
        </p:txBody>
      </p:sp>
    </p:spTree>
    <p:extLst>
      <p:ext uri="{BB962C8B-B14F-4D97-AF65-F5344CB8AC3E}">
        <p14:creationId xmlns:p14="http://schemas.microsoft.com/office/powerpoint/2010/main" val="44303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BA7E698-5B79-47D0-A61A-6EA167B1A753}" type="datetimeFigureOut">
              <a:rPr lang="fi-FI" smtClean="0"/>
              <a:t>28.3.2025</a:t>
            </a:fld>
            <a:endParaRPr lang="fi-FI"/>
          </a:p>
        </p:txBody>
      </p:sp>
      <p:sp>
        <p:nvSpPr>
          <p:cNvPr id="4" name="Dian kuvan paikkamerkki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9E46CFC-BCC1-4C51-87A2-E490665335B5}" type="slidenum">
              <a:rPr lang="fi-FI" smtClean="0"/>
              <a:t>‹#›</a:t>
            </a:fld>
            <a:endParaRPr lang="fi-FI"/>
          </a:p>
        </p:txBody>
      </p:sp>
    </p:spTree>
    <p:extLst>
      <p:ext uri="{BB962C8B-B14F-4D97-AF65-F5344CB8AC3E}">
        <p14:creationId xmlns:p14="http://schemas.microsoft.com/office/powerpoint/2010/main" val="401883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Yhdessä</a:t>
            </a:r>
          </a:p>
        </p:txBody>
      </p:sp>
      <p:sp>
        <p:nvSpPr>
          <p:cNvPr id="4" name="Dian numeron paikkamerkki 3"/>
          <p:cNvSpPr>
            <a:spLocks noGrp="1"/>
          </p:cNvSpPr>
          <p:nvPr>
            <p:ph type="sldNum" sz="quarter" idx="5"/>
          </p:nvPr>
        </p:nvSpPr>
        <p:spPr/>
        <p:txBody>
          <a:bodyPr/>
          <a:lstStyle/>
          <a:p>
            <a:fld id="{B9E46CFC-BCC1-4C51-87A2-E490665335B5}" type="slidenum">
              <a:rPr lang="fi-FI" smtClean="0"/>
              <a:t>2</a:t>
            </a:fld>
            <a:endParaRPr lang="fi-FI"/>
          </a:p>
        </p:txBody>
      </p:sp>
    </p:spTree>
    <p:extLst>
      <p:ext uri="{BB962C8B-B14F-4D97-AF65-F5344CB8AC3E}">
        <p14:creationId xmlns:p14="http://schemas.microsoft.com/office/powerpoint/2010/main" val="46629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a:t>
            </a:r>
          </a:p>
        </p:txBody>
      </p:sp>
      <p:sp>
        <p:nvSpPr>
          <p:cNvPr id="4" name="Dian numeron paikkamerkki 3"/>
          <p:cNvSpPr>
            <a:spLocks noGrp="1"/>
          </p:cNvSpPr>
          <p:nvPr>
            <p:ph type="sldNum" sz="quarter" idx="5"/>
          </p:nvPr>
        </p:nvSpPr>
        <p:spPr/>
        <p:txBody>
          <a:bodyPr/>
          <a:lstStyle/>
          <a:p>
            <a:fld id="{B9E46CFC-BCC1-4C51-87A2-E490665335B5}" type="slidenum">
              <a:rPr lang="fi-FI" smtClean="0"/>
              <a:t>3</a:t>
            </a:fld>
            <a:endParaRPr lang="fi-FI"/>
          </a:p>
        </p:txBody>
      </p:sp>
    </p:spTree>
    <p:extLst>
      <p:ext uri="{BB962C8B-B14F-4D97-AF65-F5344CB8AC3E}">
        <p14:creationId xmlns:p14="http://schemas.microsoft.com/office/powerpoint/2010/main" val="417750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t>
            </a:r>
          </a:p>
        </p:txBody>
      </p:sp>
      <p:sp>
        <p:nvSpPr>
          <p:cNvPr id="4" name="Dian numeron paikkamerkki 3"/>
          <p:cNvSpPr>
            <a:spLocks noGrp="1"/>
          </p:cNvSpPr>
          <p:nvPr>
            <p:ph type="sldNum" sz="quarter" idx="5"/>
          </p:nvPr>
        </p:nvSpPr>
        <p:spPr/>
        <p:txBody>
          <a:bodyPr/>
          <a:lstStyle/>
          <a:p>
            <a:fld id="{B9E46CFC-BCC1-4C51-87A2-E490665335B5}" type="slidenum">
              <a:rPr lang="fi-FI" smtClean="0"/>
              <a:t>5</a:t>
            </a:fld>
            <a:endParaRPr lang="fi-FI"/>
          </a:p>
        </p:txBody>
      </p:sp>
    </p:spTree>
    <p:extLst>
      <p:ext uri="{BB962C8B-B14F-4D97-AF65-F5344CB8AC3E}">
        <p14:creationId xmlns:p14="http://schemas.microsoft.com/office/powerpoint/2010/main" val="309729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cs typeface="Calibri"/>
              </a:rPr>
              <a:t>T</a:t>
            </a:r>
          </a:p>
        </p:txBody>
      </p:sp>
      <p:sp>
        <p:nvSpPr>
          <p:cNvPr id="4" name="Dian numeron paikkamerkki 3"/>
          <p:cNvSpPr>
            <a:spLocks noGrp="1"/>
          </p:cNvSpPr>
          <p:nvPr>
            <p:ph type="sldNum" sz="quarter" idx="5"/>
          </p:nvPr>
        </p:nvSpPr>
        <p:spPr/>
        <p:txBody>
          <a:bodyPr/>
          <a:lstStyle/>
          <a:p>
            <a:fld id="{B9E46CFC-BCC1-4C51-87A2-E490665335B5}" type="slidenum">
              <a:rPr lang="fi-FI" smtClean="0"/>
              <a:t>8</a:t>
            </a:fld>
            <a:endParaRPr lang="fi-FI"/>
          </a:p>
        </p:txBody>
      </p:sp>
    </p:spTree>
    <p:extLst>
      <p:ext uri="{BB962C8B-B14F-4D97-AF65-F5344CB8AC3E}">
        <p14:creationId xmlns:p14="http://schemas.microsoft.com/office/powerpoint/2010/main" val="381455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a:t>
            </a:r>
          </a:p>
        </p:txBody>
      </p:sp>
      <p:sp>
        <p:nvSpPr>
          <p:cNvPr id="4" name="Dian numeron paikkamerkki 3"/>
          <p:cNvSpPr>
            <a:spLocks noGrp="1"/>
          </p:cNvSpPr>
          <p:nvPr>
            <p:ph type="sldNum" sz="quarter" idx="5"/>
          </p:nvPr>
        </p:nvSpPr>
        <p:spPr/>
        <p:txBody>
          <a:bodyPr/>
          <a:lstStyle/>
          <a:p>
            <a:fld id="{B9E46CFC-BCC1-4C51-87A2-E490665335B5}" type="slidenum">
              <a:rPr lang="fi-FI" smtClean="0"/>
              <a:t>9</a:t>
            </a:fld>
            <a:endParaRPr lang="fi-FI"/>
          </a:p>
        </p:txBody>
      </p:sp>
    </p:spTree>
    <p:extLst>
      <p:ext uri="{BB962C8B-B14F-4D97-AF65-F5344CB8AC3E}">
        <p14:creationId xmlns:p14="http://schemas.microsoft.com/office/powerpoint/2010/main" val="5421650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dia animoitu">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8307F9A-7727-D550-0092-09531F1B8288}"/>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pic>
        <p:nvPicPr>
          <p:cNvPr id="7" name="Picture 6" descr="Siun_sote-1_väri_tummal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2525" y="1454390"/>
            <a:ext cx="5998419" cy="326384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08621" y="1539822"/>
            <a:ext cx="5692323" cy="3178413"/>
          </a:xfrm>
          <a:prstGeom prst="rect">
            <a:avLst/>
          </a:prstGeom>
        </p:spPr>
      </p:pic>
      <p:pic>
        <p:nvPicPr>
          <p:cNvPr id="10" name="Picture 9" descr="Siun_sote-3_väri_tummal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4392" y="1755986"/>
            <a:ext cx="5996553" cy="2962249"/>
          </a:xfrm>
          <a:prstGeom prst="rect">
            <a:avLst/>
          </a:prstGeom>
        </p:spPr>
      </p:pic>
      <p:pic>
        <p:nvPicPr>
          <p:cNvPr id="11" name="Picture 10" descr="Siun_sote-4_väri_tummall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6627" y="1683931"/>
            <a:ext cx="5684317" cy="3034304"/>
          </a:xfrm>
          <a:prstGeom prst="rect">
            <a:avLst/>
          </a:prstGeom>
        </p:spPr>
      </p:pic>
      <p:pic>
        <p:nvPicPr>
          <p:cNvPr id="12" name="Picture 11" descr="Siun_sote-5_väri_tummall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64208" y="1179547"/>
            <a:ext cx="6236736" cy="3538688"/>
          </a:xfrm>
          <a:prstGeom prst="rect">
            <a:avLst/>
          </a:prstGeom>
        </p:spPr>
      </p:pic>
      <p:pic>
        <p:nvPicPr>
          <p:cNvPr id="13" name="Picture 12" descr="Siun_sote-6_väri_tummall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91850" y="1523810"/>
            <a:ext cx="6709095" cy="3194425"/>
          </a:xfrm>
          <a:prstGeom prst="rect">
            <a:avLst/>
          </a:prstGeom>
        </p:spPr>
      </p:pic>
      <p:pic>
        <p:nvPicPr>
          <p:cNvPr id="14" name="Picture 13" descr="Siun_sote-7_väri_tummall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56506" y="1355682"/>
            <a:ext cx="5844439" cy="3362553"/>
          </a:xfrm>
          <a:prstGeom prst="rect">
            <a:avLst/>
          </a:prstGeom>
        </p:spPr>
      </p:pic>
      <p:pic>
        <p:nvPicPr>
          <p:cNvPr id="15" name="Picture 14" descr="Logo&#10;&#10;Siun soten logo - vaihtuva kuva"/>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44421" y="1571846"/>
            <a:ext cx="5956524" cy="3146389"/>
          </a:xfrm>
          <a:prstGeom prst="rect">
            <a:avLst/>
          </a:prstGeom>
        </p:spPr>
      </p:pic>
      <p:sp>
        <p:nvSpPr>
          <p:cNvPr id="3" name="Tekstiruutu 2">
            <a:extLst>
              <a:ext uri="{FF2B5EF4-FFF2-40B4-BE49-F238E27FC236}">
                <a16:creationId xmlns:a16="http://schemas.microsoft.com/office/drawing/2014/main" id="{98BDFD27-EB1F-3099-F8C8-6D4D848516ED}"/>
              </a:ext>
            </a:extLst>
          </p:cNvPr>
          <p:cNvSpPr txBox="1"/>
          <p:nvPr userDrawn="1"/>
        </p:nvSpPr>
        <p:spPr>
          <a:xfrm>
            <a:off x="4420737" y="6093725"/>
            <a:ext cx="3350525" cy="276999"/>
          </a:xfrm>
          <a:prstGeom prst="rect">
            <a:avLst/>
          </a:prstGeom>
          <a:noFill/>
        </p:spPr>
        <p:txBody>
          <a:bodyPr wrap="square" rtlCol="0">
            <a:spAutoFit/>
          </a:bodyPr>
          <a:lstStyle/>
          <a:p>
            <a:pPr algn="ctr"/>
            <a:r>
              <a:rPr lang="fi-FI" sz="1200">
                <a:solidFill>
                  <a:schemeClr val="bg1"/>
                </a:solidFill>
              </a:rPr>
              <a:t>Pohjois-Karjalan hyvinvointialue</a:t>
            </a:r>
          </a:p>
        </p:txBody>
      </p:sp>
    </p:spTree>
    <p:extLst>
      <p:ext uri="{BB962C8B-B14F-4D97-AF65-F5344CB8AC3E}">
        <p14:creationId xmlns:p14="http://schemas.microsoft.com/office/powerpoint/2010/main" val="41622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xit" presetSubtype="0" fill="hold" nodeType="withEffect">
                                  <p:stCondLst>
                                    <p:cond delay="5000"/>
                                  </p:stCondLst>
                                  <p:childTnLst>
                                    <p:animEffect transition="out" filter="fad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par>
                                <p:cTn id="14" presetID="10" presetClass="entr" presetSubtype="0" fill="hold" nodeType="withEffect">
                                  <p:stCondLst>
                                    <p:cond delay="5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xit" presetSubtype="0" fill="hold" nodeType="withEffect">
                                  <p:stCondLst>
                                    <p:cond delay="8000"/>
                                  </p:stCondLst>
                                  <p:childTnLst>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10" presetClass="entr" presetSubtype="0" fill="hold" nodeType="withEffect">
                                  <p:stCondLst>
                                    <p:cond delay="8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xit" presetSubtype="0" fill="hold" nodeType="withEffect">
                                  <p:stCondLst>
                                    <p:cond delay="11000"/>
                                  </p:stCondLst>
                                  <p:childTnLst>
                                    <p:animEffect transition="out" filter="fade">
                                      <p:cBhvr>
                                        <p:cTn id="24" dur="1000"/>
                                        <p:tgtEl>
                                          <p:spTgt spid="11"/>
                                        </p:tgtEl>
                                      </p:cBhvr>
                                    </p:animEffect>
                                    <p:set>
                                      <p:cBhvr>
                                        <p:cTn id="25" dur="1" fill="hold">
                                          <p:stCondLst>
                                            <p:cond delay="999"/>
                                          </p:stCondLst>
                                        </p:cTn>
                                        <p:tgtEl>
                                          <p:spTgt spid="11"/>
                                        </p:tgtEl>
                                        <p:attrNameLst>
                                          <p:attrName>style.visibility</p:attrName>
                                        </p:attrNameLst>
                                      </p:cBhvr>
                                      <p:to>
                                        <p:strVal val="hidden"/>
                                      </p:to>
                                    </p:set>
                                  </p:childTnLst>
                                </p:cTn>
                              </p:par>
                              <p:par>
                                <p:cTn id="26" presetID="10" presetClass="entr" presetSubtype="0" fill="hold" nodeType="withEffect">
                                  <p:stCondLst>
                                    <p:cond delay="1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0" presetClass="exit" presetSubtype="0" fill="hold" nodeType="withEffect">
                                  <p:stCondLst>
                                    <p:cond delay="14000"/>
                                  </p:stCondLst>
                                  <p:childTnLst>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par>
                                <p:cTn id="32" presetID="10" presetClass="entr" presetSubtype="0" fill="hold" nodeType="withEffect">
                                  <p:stCondLst>
                                    <p:cond delay="14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0" presetClass="exit" presetSubtype="0" fill="hold" nodeType="withEffect">
                                  <p:stCondLst>
                                    <p:cond delay="17000"/>
                                  </p:stCondLst>
                                  <p:childTnLst>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par>
                                <p:cTn id="38" presetID="10" presetClass="entr" presetSubtype="0" fill="hold" nodeType="withEffect">
                                  <p:stCondLst>
                                    <p:cond delay="170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par>
                                <p:cTn id="41" presetID="10" presetClass="exit" presetSubtype="0" fill="hold" nodeType="withEffect">
                                  <p:stCondLst>
                                    <p:cond delay="20000"/>
                                  </p:stCondLst>
                                  <p:childTnLst>
                                    <p:animEffect transition="out" filter="fade">
                                      <p:cBhvr>
                                        <p:cTn id="42" dur="1000"/>
                                        <p:tgtEl>
                                          <p:spTgt spid="14"/>
                                        </p:tgtEl>
                                      </p:cBhvr>
                                    </p:animEffect>
                                    <p:set>
                                      <p:cBhvr>
                                        <p:cTn id="43" dur="1" fill="hold">
                                          <p:stCondLst>
                                            <p:cond delay="999"/>
                                          </p:stCondLst>
                                        </p:cTn>
                                        <p:tgtEl>
                                          <p:spTgt spid="14"/>
                                        </p:tgtEl>
                                        <p:attrNameLst>
                                          <p:attrName>style.visibility</p:attrName>
                                        </p:attrNameLst>
                                      </p:cBhvr>
                                      <p:to>
                                        <p:strVal val="hidden"/>
                                      </p:to>
                                    </p:set>
                                  </p:childTnLst>
                                </p:cTn>
                              </p:par>
                              <p:par>
                                <p:cTn id="44" presetID="10" presetClass="entr" presetSubtype="0" fill="hold" nodeType="withEffect">
                                  <p:stCondLst>
                                    <p:cond delay="20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10" presetClass="entr" presetSubtype="0" fill="hold" nodeType="withEffect">
                                  <p:stCondLst>
                                    <p:cond delay="200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7" name="Dian numeron paikkamerkki 5">
            <a:extLst>
              <a:ext uri="{FF2B5EF4-FFF2-40B4-BE49-F238E27FC236}">
                <a16:creationId xmlns:a16="http://schemas.microsoft.com/office/drawing/2014/main" id="{2EE6B23D-7F25-CE49-9FAF-E77277A01DB9}"/>
              </a:ext>
              <a:ext uri="{C183D7F6-B498-43B3-948B-1728B52AA6E4}">
                <adec:decorative xmlns:adec="http://schemas.microsoft.com/office/drawing/2017/decorative" val="1"/>
              </a:ext>
            </a:extLst>
          </p:cNvPr>
          <p:cNvSpPr>
            <a:spLocks noGrp="1"/>
          </p:cNvSpPr>
          <p:nvPr>
            <p:ph type="sldNum" sz="quarter" idx="4"/>
          </p:nvPr>
        </p:nvSpPr>
        <p:spPr>
          <a:xfrm>
            <a:off x="6406101" y="6310312"/>
            <a:ext cx="5326711" cy="365125"/>
          </a:xfrm>
          <a:prstGeom prst="rect">
            <a:avLst/>
          </a:prstGeom>
        </p:spPr>
        <p:txBody>
          <a:bodyPr vert="horz" lIns="91440" tIns="45720" rIns="91440" bIns="45720" rtlCol="0" anchor="ctr"/>
          <a:lstStyle>
            <a:lvl1pPr algn="r">
              <a:defRPr sz="1200">
                <a:solidFill>
                  <a:schemeClr val="tx2"/>
                </a:solidFill>
              </a:defRPr>
            </a:lvl1pPr>
          </a:lstStyle>
          <a:p>
            <a:r>
              <a:rPr lang="fi-FI"/>
              <a:t>      Pohjois-Karjalan hyvinvointialue   |   </a:t>
            </a:r>
            <a:r>
              <a:rPr lang="fi-FI" b="1" err="1"/>
              <a:t>www.siunsote.fi</a:t>
            </a:r>
            <a:endParaRPr lang="fi-FI" b="1"/>
          </a:p>
        </p:txBody>
      </p:sp>
      <p:pic>
        <p:nvPicPr>
          <p:cNvPr id="9" name="Kuva 8">
            <a:extLst>
              <a:ext uri="{FF2B5EF4-FFF2-40B4-BE49-F238E27FC236}">
                <a16:creationId xmlns:a16="http://schemas.microsoft.com/office/drawing/2014/main" id="{0E369017-6A86-34ED-8FA8-FE59021CFC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10" name="Otsikko 1">
            <a:extLst>
              <a:ext uri="{FF2B5EF4-FFF2-40B4-BE49-F238E27FC236}">
                <a16:creationId xmlns:a16="http://schemas.microsoft.com/office/drawing/2014/main" id="{C20A5066-73E1-EA96-67FB-C32C0243D88C}"/>
              </a:ext>
            </a:extLst>
          </p:cNvPr>
          <p:cNvSpPr>
            <a:spLocks noGrp="1"/>
          </p:cNvSpPr>
          <p:nvPr>
            <p:ph type="title"/>
          </p:nvPr>
        </p:nvSpPr>
        <p:spPr>
          <a:xfrm>
            <a:off x="453222" y="480916"/>
            <a:ext cx="11211340" cy="1325563"/>
          </a:xfrm>
        </p:spPr>
        <p:txBody>
          <a:bodyPr anchor="b" anchorCtr="0">
            <a:normAutofit/>
          </a:bodyPr>
          <a:lstStyle/>
          <a:p>
            <a:r>
              <a:rPr lang="fi-FI"/>
              <a:t>Muokkaa ots. perustyyl. napsautt.</a:t>
            </a:r>
          </a:p>
        </p:txBody>
      </p:sp>
    </p:spTree>
    <p:extLst>
      <p:ext uri="{BB962C8B-B14F-4D97-AF65-F5344CB8AC3E}">
        <p14:creationId xmlns:p14="http://schemas.microsoft.com/office/powerpoint/2010/main" val="28529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104E377-9698-9EC8-3026-9B9D7DE815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Tree>
    <p:extLst>
      <p:ext uri="{BB962C8B-B14F-4D97-AF65-F5344CB8AC3E}">
        <p14:creationId xmlns:p14="http://schemas.microsoft.com/office/powerpoint/2010/main" val="260437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kollaasi 2 kuva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11C6A03-15AE-3B2E-53B8-B75780C7ADA1}"/>
              </a:ext>
            </a:extLst>
          </p:cNvPr>
          <p:cNvSpPr/>
          <p:nvPr userDrawn="1"/>
        </p:nvSpPr>
        <p:spPr>
          <a:xfrm>
            <a:off x="6345141" y="4587903"/>
            <a:ext cx="5846859" cy="22700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2D5DAC4-12EA-E5F2-2A45-35A53CC51231}"/>
              </a:ext>
            </a:extLst>
          </p:cNvPr>
          <p:cNvSpPr>
            <a:spLocks noGrp="1"/>
          </p:cNvSpPr>
          <p:nvPr>
            <p:ph type="title"/>
          </p:nvPr>
        </p:nvSpPr>
        <p:spPr>
          <a:xfrm>
            <a:off x="6806317" y="4921857"/>
            <a:ext cx="4926495" cy="1264258"/>
          </a:xfrm>
        </p:spPr>
        <p:txBody>
          <a:bodyPr>
            <a:normAutofit/>
          </a:bodyPr>
          <a:lstStyle>
            <a:lvl1pPr algn="ctr">
              <a:defRPr sz="1800" b="0" i="1">
                <a:solidFill>
                  <a:schemeClr val="bg1"/>
                </a:solidFill>
              </a:defRPr>
            </a:lvl1pPr>
          </a:lstStyle>
          <a:p>
            <a:r>
              <a:rPr lang="fi-FI"/>
              <a:t>Muokkaa ots. perustyyl. napsautt.</a:t>
            </a:r>
          </a:p>
        </p:txBody>
      </p:sp>
      <p:sp>
        <p:nvSpPr>
          <p:cNvPr id="6" name="Kuvan paikkamerkki 5">
            <a:extLst>
              <a:ext uri="{FF2B5EF4-FFF2-40B4-BE49-F238E27FC236}">
                <a16:creationId xmlns:a16="http://schemas.microsoft.com/office/drawing/2014/main" id="{145F3DA6-7323-D7DB-7EF1-17ADC1B1A697}"/>
              </a:ext>
            </a:extLst>
          </p:cNvPr>
          <p:cNvSpPr>
            <a:spLocks noGrp="1"/>
          </p:cNvSpPr>
          <p:nvPr>
            <p:ph type="pic" sz="quarter" idx="10" hasCustomPrompt="1"/>
          </p:nvPr>
        </p:nvSpPr>
        <p:spPr>
          <a:xfrm>
            <a:off x="0" y="0"/>
            <a:ext cx="6345141" cy="6858000"/>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4" name="Kuvan paikkamerkki 5">
            <a:extLst>
              <a:ext uri="{FF2B5EF4-FFF2-40B4-BE49-F238E27FC236}">
                <a16:creationId xmlns:a16="http://schemas.microsoft.com/office/drawing/2014/main" id="{D631DD71-9C74-BD6C-157B-5127D3B8300D}"/>
              </a:ext>
            </a:extLst>
          </p:cNvPr>
          <p:cNvSpPr>
            <a:spLocks noGrp="1"/>
          </p:cNvSpPr>
          <p:nvPr>
            <p:ph type="pic" sz="quarter" idx="11" hasCustomPrompt="1"/>
          </p:nvPr>
        </p:nvSpPr>
        <p:spPr>
          <a:xfrm>
            <a:off x="6345141" y="0"/>
            <a:ext cx="5846859"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7" name="Tekstiruutu 6">
            <a:extLst>
              <a:ext uri="{FF2B5EF4-FFF2-40B4-BE49-F238E27FC236}">
                <a16:creationId xmlns:a16="http://schemas.microsoft.com/office/drawing/2014/main" id="{2E371B76-E997-ABB6-3B3B-483594A3A90A}"/>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a:solidFill>
                  <a:schemeClr val="bg1"/>
                </a:solidFill>
              </a:rPr>
              <a:t>Pohjois-Karjalan hyvinvointialue   |   </a:t>
            </a:r>
            <a:r>
              <a:rPr lang="fi-FI" sz="1200" b="1" err="1">
                <a:solidFill>
                  <a:schemeClr val="bg1"/>
                </a:solidFill>
              </a:rPr>
              <a:t>www.siunsote.fi</a:t>
            </a:r>
            <a:endParaRPr lang="fi-FI" sz="1200">
              <a:solidFill>
                <a:schemeClr val="bg1"/>
              </a:solidFill>
            </a:endParaRPr>
          </a:p>
        </p:txBody>
      </p:sp>
    </p:spTree>
    <p:extLst>
      <p:ext uri="{BB962C8B-B14F-4D97-AF65-F5344CB8AC3E}">
        <p14:creationId xmlns:p14="http://schemas.microsoft.com/office/powerpoint/2010/main" val="22873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kollaasi 4 kuva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11C6A03-15AE-3B2E-53B8-B75780C7ADA1}"/>
              </a:ext>
            </a:extLst>
          </p:cNvPr>
          <p:cNvSpPr/>
          <p:nvPr userDrawn="1"/>
        </p:nvSpPr>
        <p:spPr>
          <a:xfrm>
            <a:off x="0" y="4587903"/>
            <a:ext cx="5846859" cy="22700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145F3DA6-7323-D7DB-7EF1-17ADC1B1A697}"/>
              </a:ext>
            </a:extLst>
          </p:cNvPr>
          <p:cNvSpPr>
            <a:spLocks noGrp="1"/>
          </p:cNvSpPr>
          <p:nvPr>
            <p:ph type="pic" sz="quarter" idx="10" hasCustomPrompt="1"/>
          </p:nvPr>
        </p:nvSpPr>
        <p:spPr>
          <a:xfrm>
            <a:off x="5846859" y="4587903"/>
            <a:ext cx="6345141" cy="2270097"/>
          </a:xfrm>
          <a:solidFill>
            <a:schemeClr val="bg1"/>
          </a:solidFill>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4" name="Kuvan paikkamerkki 5">
            <a:extLst>
              <a:ext uri="{FF2B5EF4-FFF2-40B4-BE49-F238E27FC236}">
                <a16:creationId xmlns:a16="http://schemas.microsoft.com/office/drawing/2014/main" id="{D631DD71-9C74-BD6C-157B-5127D3B8300D}"/>
              </a:ext>
            </a:extLst>
          </p:cNvPr>
          <p:cNvSpPr>
            <a:spLocks noGrp="1"/>
          </p:cNvSpPr>
          <p:nvPr>
            <p:ph type="pic" sz="quarter" idx="11" hasCustomPrompt="1"/>
          </p:nvPr>
        </p:nvSpPr>
        <p:spPr>
          <a:xfrm>
            <a:off x="0" y="0"/>
            <a:ext cx="4094922"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5" name="Kuvan paikkamerkki 5">
            <a:extLst>
              <a:ext uri="{FF2B5EF4-FFF2-40B4-BE49-F238E27FC236}">
                <a16:creationId xmlns:a16="http://schemas.microsoft.com/office/drawing/2014/main" id="{DB945D49-BC15-FF28-B627-0E4830B31F4B}"/>
              </a:ext>
            </a:extLst>
          </p:cNvPr>
          <p:cNvSpPr>
            <a:spLocks noGrp="1"/>
          </p:cNvSpPr>
          <p:nvPr>
            <p:ph type="pic" sz="quarter" idx="12" hasCustomPrompt="1"/>
          </p:nvPr>
        </p:nvSpPr>
        <p:spPr>
          <a:xfrm>
            <a:off x="4094922" y="0"/>
            <a:ext cx="4002158"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7" name="Kuvan paikkamerkki 5">
            <a:extLst>
              <a:ext uri="{FF2B5EF4-FFF2-40B4-BE49-F238E27FC236}">
                <a16:creationId xmlns:a16="http://schemas.microsoft.com/office/drawing/2014/main" id="{CE34D581-3D2F-DB94-7543-8FA6E4FA6097}"/>
              </a:ext>
            </a:extLst>
          </p:cNvPr>
          <p:cNvSpPr>
            <a:spLocks noGrp="1"/>
          </p:cNvSpPr>
          <p:nvPr>
            <p:ph type="pic" sz="quarter" idx="13" hasCustomPrompt="1"/>
          </p:nvPr>
        </p:nvSpPr>
        <p:spPr>
          <a:xfrm>
            <a:off x="8097080" y="0"/>
            <a:ext cx="4094920"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10" name="Tekstiruutu 9">
            <a:extLst>
              <a:ext uri="{FF2B5EF4-FFF2-40B4-BE49-F238E27FC236}">
                <a16:creationId xmlns:a16="http://schemas.microsoft.com/office/drawing/2014/main" id="{E9B8E6B3-F437-36DA-2E01-6908D2EB40FE}"/>
              </a:ext>
              <a:ext uri="{C183D7F6-B498-43B3-948B-1728B52AA6E4}">
                <adec:decorative xmlns:adec="http://schemas.microsoft.com/office/drawing/2017/decorative" val="1"/>
              </a:ext>
            </a:extLst>
          </p:cNvPr>
          <p:cNvSpPr txBox="1"/>
          <p:nvPr userDrawn="1"/>
        </p:nvSpPr>
        <p:spPr>
          <a:xfrm>
            <a:off x="363109" y="6354374"/>
            <a:ext cx="4269850" cy="276999"/>
          </a:xfrm>
          <a:prstGeom prst="rect">
            <a:avLst/>
          </a:prstGeom>
          <a:noFill/>
        </p:spPr>
        <p:txBody>
          <a:bodyPr wrap="square" rtlCol="0">
            <a:spAutoFit/>
          </a:bodyPr>
          <a:lstStyle/>
          <a:p>
            <a:pPr algn="l"/>
            <a:r>
              <a:rPr lang="fi-FI" sz="1200">
                <a:solidFill>
                  <a:schemeClr val="bg1"/>
                </a:solidFill>
              </a:rPr>
              <a:t>Pohjois-Karjalan hyvinvointialue   |   </a:t>
            </a:r>
            <a:r>
              <a:rPr lang="fi-FI" sz="1200" b="1" err="1">
                <a:solidFill>
                  <a:schemeClr val="bg1"/>
                </a:solidFill>
              </a:rPr>
              <a:t>www.siunsote.fi</a:t>
            </a:r>
            <a:endParaRPr lang="fi-FI" sz="1200">
              <a:solidFill>
                <a:schemeClr val="bg1"/>
              </a:solidFill>
            </a:endParaRPr>
          </a:p>
        </p:txBody>
      </p:sp>
      <p:sp>
        <p:nvSpPr>
          <p:cNvPr id="11" name="Otsikko 1">
            <a:extLst>
              <a:ext uri="{FF2B5EF4-FFF2-40B4-BE49-F238E27FC236}">
                <a16:creationId xmlns:a16="http://schemas.microsoft.com/office/drawing/2014/main" id="{CDA334F7-FED8-83D6-4FE0-5C27D213E63B}"/>
              </a:ext>
            </a:extLst>
          </p:cNvPr>
          <p:cNvSpPr>
            <a:spLocks noGrp="1"/>
          </p:cNvSpPr>
          <p:nvPr>
            <p:ph type="title"/>
          </p:nvPr>
        </p:nvSpPr>
        <p:spPr>
          <a:xfrm>
            <a:off x="461176" y="4921857"/>
            <a:ext cx="4926495" cy="1264258"/>
          </a:xfrm>
        </p:spPr>
        <p:txBody>
          <a:bodyPr>
            <a:normAutofit/>
          </a:bodyPr>
          <a:lstStyle>
            <a:lvl1pPr algn="ctr">
              <a:defRPr sz="1800" b="0" i="1">
                <a:solidFill>
                  <a:schemeClr val="bg1"/>
                </a:solidFill>
              </a:defRPr>
            </a:lvl1pPr>
          </a:lstStyle>
          <a:p>
            <a:r>
              <a:rPr lang="fi-FI"/>
              <a:t>Muokkaa ots. perustyyl. napsautt.</a:t>
            </a:r>
          </a:p>
        </p:txBody>
      </p:sp>
    </p:spTree>
    <p:extLst>
      <p:ext uri="{BB962C8B-B14F-4D97-AF65-F5344CB8AC3E}">
        <p14:creationId xmlns:p14="http://schemas.microsoft.com/office/powerpoint/2010/main" val="118436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ppudia (kertaa tärkein pointti)">
    <p:bg>
      <p:bgPr>
        <a:solidFill>
          <a:schemeClr val="tx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0D947DD-5AEB-17E7-E873-F53409F42CFB}"/>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2" name="Otsikko 1">
            <a:extLst>
              <a:ext uri="{FF2B5EF4-FFF2-40B4-BE49-F238E27FC236}">
                <a16:creationId xmlns:a16="http://schemas.microsoft.com/office/drawing/2014/main" id="{0C5C751C-91B0-7D8B-07B0-E1419D20121B}"/>
              </a:ext>
            </a:extLst>
          </p:cNvPr>
          <p:cNvSpPr>
            <a:spLocks noGrp="1"/>
          </p:cNvSpPr>
          <p:nvPr>
            <p:ph type="ctrTitle" hasCustomPrompt="1"/>
          </p:nvPr>
        </p:nvSpPr>
        <p:spPr>
          <a:xfrm>
            <a:off x="553940" y="1224501"/>
            <a:ext cx="11086769" cy="4086970"/>
          </a:xfrm>
        </p:spPr>
        <p:txBody>
          <a:bodyPr anchor="ctr" anchorCtr="0">
            <a:normAutofit/>
          </a:bodyPr>
          <a:lstStyle>
            <a:lvl1pPr algn="l">
              <a:defRPr sz="7200" b="1" i="0">
                <a:solidFill>
                  <a:srgbClr val="50C9B5"/>
                </a:solidFill>
                <a:latin typeface="Calibri" panose="020F0502020204030204" pitchFamily="34" charset="0"/>
                <a:cs typeface="Calibri" panose="020F0502020204030204" pitchFamily="34" charset="0"/>
              </a:defRPr>
            </a:lvl1pPr>
          </a:lstStyle>
          <a:p>
            <a:r>
              <a:rPr lang="fi-FI"/>
              <a:t>Viimeiseen diaan esityksen tärkein pointti kertauksena</a:t>
            </a:r>
          </a:p>
        </p:txBody>
      </p:sp>
      <p:pic>
        <p:nvPicPr>
          <p:cNvPr id="13" name="Kuva 12">
            <a:extLst>
              <a:ext uri="{FF2B5EF4-FFF2-40B4-BE49-F238E27FC236}">
                <a16:creationId xmlns:a16="http://schemas.microsoft.com/office/drawing/2014/main" id="{826B7DAC-0E23-E8D1-9B97-8D646557008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06512" y="6145937"/>
            <a:ext cx="810038" cy="461635"/>
          </a:xfrm>
          <a:prstGeom prst="rect">
            <a:avLst/>
          </a:prstGeom>
        </p:spPr>
      </p:pic>
      <p:sp>
        <p:nvSpPr>
          <p:cNvPr id="7" name="Tekstiruutu 6">
            <a:extLst>
              <a:ext uri="{FF2B5EF4-FFF2-40B4-BE49-F238E27FC236}">
                <a16:creationId xmlns:a16="http://schemas.microsoft.com/office/drawing/2014/main" id="{AB4DD7E4-87FB-FF89-7BB0-E16A3C821B57}"/>
              </a:ext>
            </a:extLst>
          </p:cNvPr>
          <p:cNvSpPr txBox="1"/>
          <p:nvPr userDrawn="1"/>
        </p:nvSpPr>
        <p:spPr>
          <a:xfrm>
            <a:off x="7511332" y="6354374"/>
            <a:ext cx="4269850" cy="276999"/>
          </a:xfrm>
          <a:prstGeom prst="rect">
            <a:avLst/>
          </a:prstGeom>
          <a:noFill/>
        </p:spPr>
        <p:txBody>
          <a:bodyPr wrap="square" rtlCol="0">
            <a:spAutoFit/>
          </a:bodyPr>
          <a:lstStyle/>
          <a:p>
            <a:pPr algn="r"/>
            <a:r>
              <a:rPr lang="fi-FI" sz="1200">
                <a:solidFill>
                  <a:schemeClr val="bg1"/>
                </a:solidFill>
              </a:rPr>
              <a:t>Pohjois-Karjalan hyvinvointialue   |   </a:t>
            </a:r>
            <a:r>
              <a:rPr lang="fi-FI" sz="1200" b="1" err="1">
                <a:solidFill>
                  <a:schemeClr val="bg1"/>
                </a:solidFill>
              </a:rPr>
              <a:t>www.siunsote.fi</a:t>
            </a:r>
            <a:endParaRPr lang="fi-FI" sz="1200">
              <a:solidFill>
                <a:schemeClr val="bg1"/>
              </a:solidFill>
            </a:endParaRPr>
          </a:p>
        </p:txBody>
      </p:sp>
    </p:spTree>
    <p:extLst>
      <p:ext uri="{BB962C8B-B14F-4D97-AF65-F5344CB8AC3E}">
        <p14:creationId xmlns:p14="http://schemas.microsoft.com/office/powerpoint/2010/main" val="73735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5C751C-91B0-7D8B-07B0-E1419D20121B}"/>
              </a:ext>
            </a:extLst>
          </p:cNvPr>
          <p:cNvSpPr>
            <a:spLocks noGrp="1"/>
          </p:cNvSpPr>
          <p:nvPr>
            <p:ph type="ctrTitle"/>
          </p:nvPr>
        </p:nvSpPr>
        <p:spPr>
          <a:xfrm>
            <a:off x="1524000" y="1122363"/>
            <a:ext cx="9144000" cy="2387600"/>
          </a:xfrm>
        </p:spPr>
        <p:txBody>
          <a:bodyPr anchor="b"/>
          <a:lstStyle>
            <a:lvl1pPr algn="ctr">
              <a:defRPr sz="6000" b="1" i="0">
                <a:solidFill>
                  <a:srgbClr val="50C9B5"/>
                </a:solidFill>
                <a:latin typeface="Calibri" panose="020F0502020204030204" pitchFamily="34" charset="0"/>
                <a:cs typeface="Calibri" panose="020F05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6C02EEFB-17F1-AE6D-5C7B-76D5B3666F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115D9E3-6D91-9108-49A5-E86CF809D524}"/>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5" name="Alatunnisteen paikkamerkki 4">
            <a:extLst>
              <a:ext uri="{FF2B5EF4-FFF2-40B4-BE49-F238E27FC236}">
                <a16:creationId xmlns:a16="http://schemas.microsoft.com/office/drawing/2014/main" id="{D525FF6B-40E0-9357-BB9F-D80086A3A9A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E3301F1-67C6-1B31-8475-0A8DB14CA133}"/>
              </a:ext>
            </a:extLst>
          </p:cNvPr>
          <p:cNvSpPr>
            <a:spLocks noGrp="1"/>
          </p:cNvSpPr>
          <p:nvPr>
            <p:ph type="sldNum" sz="quarter" idx="12"/>
          </p:nvPr>
        </p:nvSpPr>
        <p:spPr/>
        <p:txBody>
          <a:bodyPr/>
          <a:lstStyle/>
          <a:p>
            <a:fld id="{AEC676CD-5739-F842-B87F-42B6F77F41C7}" type="slidenum">
              <a:rPr lang="fi-FI" smtClean="0"/>
              <a:t>‹#›</a:t>
            </a:fld>
            <a:endParaRPr lang="fi-FI"/>
          </a:p>
        </p:txBody>
      </p:sp>
      <p:pic>
        <p:nvPicPr>
          <p:cNvPr id="7" name="Kuva 6">
            <a:extLst>
              <a:ext uri="{FF2B5EF4-FFF2-40B4-BE49-F238E27FC236}">
                <a16:creationId xmlns:a16="http://schemas.microsoft.com/office/drawing/2014/main" id="{1382A016-16DC-DBAA-01FB-EA70290466C8}"/>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pic>
        <p:nvPicPr>
          <p:cNvPr id="8" name="Kuva 7">
            <a:extLst>
              <a:ext uri="{FF2B5EF4-FFF2-40B4-BE49-F238E27FC236}">
                <a16:creationId xmlns:a16="http://schemas.microsoft.com/office/drawing/2014/main" id="{AADEE82E-5E18-7CB5-2E52-133A35511EA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2658" y="5735637"/>
            <a:ext cx="1390483" cy="792426"/>
          </a:xfrm>
          <a:prstGeom prst="rect">
            <a:avLst/>
          </a:prstGeom>
        </p:spPr>
      </p:pic>
      <p:sp>
        <p:nvSpPr>
          <p:cNvPr id="9" name="Tekstiruutu 8">
            <a:extLst>
              <a:ext uri="{FF2B5EF4-FFF2-40B4-BE49-F238E27FC236}">
                <a16:creationId xmlns:a16="http://schemas.microsoft.com/office/drawing/2014/main" id="{77FC351A-AA56-5202-25CD-E0EA13B3D2F4}"/>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a:solidFill>
                  <a:schemeClr val="bg1"/>
                </a:solidFill>
              </a:rPr>
              <a:t>Pohjois-Karjalan hyvinvointialue   |   </a:t>
            </a:r>
            <a:r>
              <a:rPr lang="fi-FI" sz="1200" b="1" err="1">
                <a:solidFill>
                  <a:schemeClr val="bg1"/>
                </a:solidFill>
              </a:rPr>
              <a:t>www.siunsote.fi</a:t>
            </a:r>
            <a:endParaRPr lang="fi-FI" sz="1200">
              <a:solidFill>
                <a:schemeClr val="bg1"/>
              </a:solidFill>
            </a:endParaRPr>
          </a:p>
        </p:txBody>
      </p:sp>
    </p:spTree>
    <p:extLst>
      <p:ext uri="{BB962C8B-B14F-4D97-AF65-F5344CB8AC3E}">
        <p14:creationId xmlns:p14="http://schemas.microsoft.com/office/powerpoint/2010/main" val="414113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22B19A-CF1D-9C2C-A883-00152128DF9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957AF2-BC84-8060-8B8E-4D746BAF4D7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06BE31-66D6-9693-24F4-E5A504A07756}"/>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5" name="Alatunnisteen paikkamerkki 4">
            <a:extLst>
              <a:ext uri="{FF2B5EF4-FFF2-40B4-BE49-F238E27FC236}">
                <a16:creationId xmlns:a16="http://schemas.microsoft.com/office/drawing/2014/main" id="{0B1B3780-AED9-711E-1E8E-F651216B3BC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DDF075-47AA-D57C-763C-21A9998BBE92}"/>
              </a:ext>
            </a:extLst>
          </p:cNvPr>
          <p:cNvSpPr>
            <a:spLocks noGrp="1"/>
          </p:cNvSpPr>
          <p:nvPr>
            <p:ph type="sldNum" sz="quarter" idx="12"/>
          </p:nvPr>
        </p:nvSpPr>
        <p:spPr/>
        <p:txBody>
          <a:bodyPr/>
          <a:lstStyle/>
          <a:p>
            <a:fld id="{AEC676CD-5739-F842-B87F-42B6F77F41C7}" type="slidenum">
              <a:rPr lang="fi-FI" smtClean="0"/>
              <a:t>‹#›</a:t>
            </a:fld>
            <a:endParaRPr lang="fi-FI"/>
          </a:p>
        </p:txBody>
      </p:sp>
      <p:graphicFrame>
        <p:nvGraphicFramePr>
          <p:cNvPr id="7" name="Sisällön paikkamerkki 3">
            <a:extLst>
              <a:ext uri="{FF2B5EF4-FFF2-40B4-BE49-F238E27FC236}">
                <a16:creationId xmlns:a16="http://schemas.microsoft.com/office/drawing/2014/main" id="{3EF06051-E9A8-166C-CB4C-F62886AC0AF8}"/>
              </a:ext>
            </a:extLst>
          </p:cNvPr>
          <p:cNvGraphicFramePr>
            <a:graphicFrameLocks/>
          </p:cNvGraphicFramePr>
          <p:nvPr>
            <p:extLst>
              <p:ext uri="{D42A27DB-BD31-4B8C-83A1-F6EECF244321}">
                <p14:modId xmlns:p14="http://schemas.microsoft.com/office/powerpoint/2010/main" val="2381915239"/>
              </p:ext>
            </p:extLst>
          </p:nvPr>
        </p:nvGraphicFramePr>
        <p:xfrm>
          <a:off x="990600" y="19780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8" name="Kuva 7">
            <a:extLst>
              <a:ext uri="{FF2B5EF4-FFF2-40B4-BE49-F238E27FC236}">
                <a16:creationId xmlns:a16="http://schemas.microsoft.com/office/drawing/2014/main" id="{811ACD2A-FD74-374C-B9FF-27F2A1922F1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0299" y="6200482"/>
            <a:ext cx="763877" cy="403396"/>
          </a:xfrm>
          <a:prstGeom prst="rect">
            <a:avLst/>
          </a:prstGeom>
        </p:spPr>
      </p:pic>
    </p:spTree>
    <p:extLst>
      <p:ext uri="{BB962C8B-B14F-4D97-AF65-F5344CB8AC3E}">
        <p14:creationId xmlns:p14="http://schemas.microsoft.com/office/powerpoint/2010/main" val="323901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D2A7AC0-4E0B-7685-FE52-B5E5D3CF9B5C}"/>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FD70C16-573C-D137-7C36-C69B69E4CFBC}"/>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5" name="Alatunnisteen paikkamerkki 4">
            <a:extLst>
              <a:ext uri="{FF2B5EF4-FFF2-40B4-BE49-F238E27FC236}">
                <a16:creationId xmlns:a16="http://schemas.microsoft.com/office/drawing/2014/main" id="{D2A3D01E-FA54-6D81-34CD-92AD35EC7B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9B80AD-0042-7537-7584-8DA1F39D1DF5}"/>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4232096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5DAC4-12EA-E5F2-2A45-35A53CC5123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539C093-A5A2-8C1C-003A-D83AD125F67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A23DD32-F0A0-19DD-903C-1D4E7015860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ECFCDC8-3381-A95D-AD41-72A6A91643BD}"/>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6" name="Alatunnisteen paikkamerkki 5">
            <a:extLst>
              <a:ext uri="{FF2B5EF4-FFF2-40B4-BE49-F238E27FC236}">
                <a16:creationId xmlns:a16="http://schemas.microsoft.com/office/drawing/2014/main" id="{C5B87D0A-ABF2-6BC5-22B6-DFADDC8CD49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44AA356-0BC7-8A72-8BBF-25AC4A6CAB78}"/>
              </a:ext>
            </a:extLst>
          </p:cNvPr>
          <p:cNvSpPr>
            <a:spLocks noGrp="1"/>
          </p:cNvSpPr>
          <p:nvPr>
            <p:ph type="sldNum" sz="quarter" idx="12"/>
          </p:nvPr>
        </p:nvSpPr>
        <p:spPr/>
        <p:txBody>
          <a:bodyPr/>
          <a:lstStyle/>
          <a:p>
            <a:fld id="{AEC676CD-5739-F842-B87F-42B6F77F41C7}" type="slidenum">
              <a:rPr lang="fi-FI" smtClean="0"/>
              <a:t>‹#›</a:t>
            </a:fld>
            <a:endParaRPr lang="fi-FI"/>
          </a:p>
        </p:txBody>
      </p:sp>
      <p:pic>
        <p:nvPicPr>
          <p:cNvPr id="8" name="Kuva 7">
            <a:extLst>
              <a:ext uri="{FF2B5EF4-FFF2-40B4-BE49-F238E27FC236}">
                <a16:creationId xmlns:a16="http://schemas.microsoft.com/office/drawing/2014/main" id="{D9540D8B-D1F8-4253-D83A-9F54EE2D92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Tree>
    <p:extLst>
      <p:ext uri="{BB962C8B-B14F-4D97-AF65-F5344CB8AC3E}">
        <p14:creationId xmlns:p14="http://schemas.microsoft.com/office/powerpoint/2010/main" val="31766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2C3527-EE56-7891-6328-8DBC72B0879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65458F0-A306-F6C6-4AA4-24D81C774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F418E68-E4C3-D727-DE70-EB699FB9287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2E3BF97-51FC-166F-75A3-C3F4B510C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930C96B-F58E-64AA-3937-0844B08E68F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C8AD0D8-7016-2196-9B6C-586F1B7CCAD6}"/>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8" name="Alatunnisteen paikkamerkki 7">
            <a:extLst>
              <a:ext uri="{FF2B5EF4-FFF2-40B4-BE49-F238E27FC236}">
                <a16:creationId xmlns:a16="http://schemas.microsoft.com/office/drawing/2014/main" id="{0A7F1BBC-DD9B-5EA1-4E7F-D7B58049C2E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185F075-0CC2-4653-F0DD-F6A610192E3A}"/>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101061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0D947DD-5AEB-17E7-E873-F53409F42CFB}"/>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2" name="Otsikko 1">
            <a:extLst>
              <a:ext uri="{FF2B5EF4-FFF2-40B4-BE49-F238E27FC236}">
                <a16:creationId xmlns:a16="http://schemas.microsoft.com/office/drawing/2014/main" id="{0C5C751C-91B0-7D8B-07B0-E1419D20121B}"/>
              </a:ext>
            </a:extLst>
          </p:cNvPr>
          <p:cNvSpPr>
            <a:spLocks noGrp="1"/>
          </p:cNvSpPr>
          <p:nvPr>
            <p:ph type="ctrTitle"/>
          </p:nvPr>
        </p:nvSpPr>
        <p:spPr>
          <a:xfrm>
            <a:off x="553940" y="1674019"/>
            <a:ext cx="11086769" cy="2387600"/>
          </a:xfrm>
        </p:spPr>
        <p:txBody>
          <a:bodyPr anchor="b">
            <a:normAutofit/>
          </a:bodyPr>
          <a:lstStyle>
            <a:lvl1pPr algn="l">
              <a:defRPr sz="7200" b="1" i="0">
                <a:solidFill>
                  <a:srgbClr val="50C9B5"/>
                </a:solidFill>
                <a:latin typeface="Calibri" panose="020F0502020204030204" pitchFamily="34" charset="0"/>
                <a:cs typeface="Calibri" panose="020F05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6C02EEFB-17F1-AE6D-5C7B-76D5B3666F75}"/>
              </a:ext>
            </a:extLst>
          </p:cNvPr>
          <p:cNvSpPr>
            <a:spLocks noGrp="1"/>
          </p:cNvSpPr>
          <p:nvPr>
            <p:ph type="subTitle" idx="1"/>
          </p:nvPr>
        </p:nvSpPr>
        <p:spPr>
          <a:xfrm>
            <a:off x="553941" y="4317386"/>
            <a:ext cx="11086768" cy="866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3" name="Kuva 12">
            <a:extLst>
              <a:ext uri="{FF2B5EF4-FFF2-40B4-BE49-F238E27FC236}">
                <a16:creationId xmlns:a16="http://schemas.microsoft.com/office/drawing/2014/main" id="{826B7DAC-0E23-E8D1-9B97-8D646557008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2658" y="5735637"/>
            <a:ext cx="1390483" cy="792426"/>
          </a:xfrm>
          <a:prstGeom prst="rect">
            <a:avLst/>
          </a:prstGeom>
        </p:spPr>
      </p:pic>
      <p:sp>
        <p:nvSpPr>
          <p:cNvPr id="8" name="Tekstiruutu 7">
            <a:extLst>
              <a:ext uri="{FF2B5EF4-FFF2-40B4-BE49-F238E27FC236}">
                <a16:creationId xmlns:a16="http://schemas.microsoft.com/office/drawing/2014/main" id="{1441C612-01DA-A8B0-E22B-0D3300456458}"/>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a:solidFill>
                  <a:schemeClr val="bg1"/>
                </a:solidFill>
              </a:rPr>
              <a:t>Pohjois-Karjalan hyvinvointialue   |   </a:t>
            </a:r>
            <a:r>
              <a:rPr lang="fi-FI" sz="1200" b="1" err="1">
                <a:solidFill>
                  <a:schemeClr val="bg1"/>
                </a:solidFill>
              </a:rPr>
              <a:t>www.siunsote.fi</a:t>
            </a:r>
            <a:endParaRPr lang="fi-FI" sz="1200">
              <a:solidFill>
                <a:schemeClr val="bg1"/>
              </a:solidFill>
            </a:endParaRPr>
          </a:p>
        </p:txBody>
      </p:sp>
    </p:spTree>
    <p:extLst>
      <p:ext uri="{BB962C8B-B14F-4D97-AF65-F5344CB8AC3E}">
        <p14:creationId xmlns:p14="http://schemas.microsoft.com/office/powerpoint/2010/main" val="36208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F496D7-4528-FDA9-CFDE-992265AA9F1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2DC6D-2493-B45B-5B04-6561F3C5DC74}"/>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4" name="Alatunnisteen paikkamerkki 3">
            <a:extLst>
              <a:ext uri="{FF2B5EF4-FFF2-40B4-BE49-F238E27FC236}">
                <a16:creationId xmlns:a16="http://schemas.microsoft.com/office/drawing/2014/main" id="{0FF2E97D-F588-A489-8B17-1BEF6B5DAFE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51B47D9-47FF-B1C6-C1E4-65E4EFABC9BA}"/>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268817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320D5B5-AADB-5838-565C-906F673BEF01}"/>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3" name="Alatunnisteen paikkamerkki 2">
            <a:extLst>
              <a:ext uri="{FF2B5EF4-FFF2-40B4-BE49-F238E27FC236}">
                <a16:creationId xmlns:a16="http://schemas.microsoft.com/office/drawing/2014/main" id="{1780A069-38F9-E7EB-2E1D-DC00FCD38B5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9374748-DD28-D415-ABBB-F22E07A392DA}"/>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143473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6CC22A-892D-6A76-E2FA-3A4721BAA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F550D26-AF15-4F28-871C-BCBDEA11DA0A}"/>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6" name="Alatunnisteen paikkamerkki 5">
            <a:extLst>
              <a:ext uri="{FF2B5EF4-FFF2-40B4-BE49-F238E27FC236}">
                <a16:creationId xmlns:a16="http://schemas.microsoft.com/office/drawing/2014/main" id="{ADEEFA7F-1810-06B6-F81B-BC1D83C9DC9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7D872EC-603C-C4A6-71DF-DE0EF9397D91}"/>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1530853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D3F35F-EA18-8F0D-4F00-D06F3526A65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85EA736-A426-577B-39CE-B51BF917F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2BFB05F2-B639-43CD-BE98-6C9A4E905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04D8D22-5CEC-F929-910A-F91B3D52660B}"/>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6" name="Alatunnisteen paikkamerkki 5">
            <a:extLst>
              <a:ext uri="{FF2B5EF4-FFF2-40B4-BE49-F238E27FC236}">
                <a16:creationId xmlns:a16="http://schemas.microsoft.com/office/drawing/2014/main" id="{DFB1BB21-69EB-AF54-22C5-B2EEE4ADC92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E5DC9BE-5427-F318-D140-585A49A136BC}"/>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910243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6AEF56-B2AE-B9CC-E29F-045295C36A1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62AB648-761E-D5C6-643A-8585A48F032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6F96D35-4D12-DA70-B975-A2FC85B0B1C6}"/>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5" name="Alatunnisteen paikkamerkki 4">
            <a:extLst>
              <a:ext uri="{FF2B5EF4-FFF2-40B4-BE49-F238E27FC236}">
                <a16:creationId xmlns:a16="http://schemas.microsoft.com/office/drawing/2014/main" id="{811939CA-4B95-84D1-502E-E34C93814A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1798D7-95E8-5459-5A25-D792C16CFE4B}"/>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121677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BF2DE34-7653-2982-EB2F-B3FEAF43357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408C05B-0602-E515-6DE1-A83580DDC86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11BDCB-E153-77D2-8322-5FB44098BEED}"/>
              </a:ext>
            </a:extLst>
          </p:cNvPr>
          <p:cNvSpPr>
            <a:spLocks noGrp="1"/>
          </p:cNvSpPr>
          <p:nvPr>
            <p:ph type="dt" sz="half" idx="10"/>
          </p:nvPr>
        </p:nvSpPr>
        <p:spPr/>
        <p:txBody>
          <a:bodyPr/>
          <a:lstStyle/>
          <a:p>
            <a:fld id="{0F4BB73F-E9C6-E345-BC39-7C8ED2AD4A80}" type="datetimeFigureOut">
              <a:rPr lang="fi-FI" smtClean="0"/>
              <a:t>28.3.2025</a:t>
            </a:fld>
            <a:endParaRPr lang="fi-FI"/>
          </a:p>
        </p:txBody>
      </p:sp>
      <p:sp>
        <p:nvSpPr>
          <p:cNvPr id="5" name="Alatunnisteen paikkamerkki 4">
            <a:extLst>
              <a:ext uri="{FF2B5EF4-FFF2-40B4-BE49-F238E27FC236}">
                <a16:creationId xmlns:a16="http://schemas.microsoft.com/office/drawing/2014/main" id="{1058380F-BCA9-713F-A3BB-99678DB4CD9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2CFA462-100B-6D0A-2F7A-31F8ADF0E63D}"/>
              </a:ext>
            </a:extLst>
          </p:cNvPr>
          <p:cNvSpPr>
            <a:spLocks noGrp="1"/>
          </p:cNvSpPr>
          <p:nvPr>
            <p:ph type="sldNum" sz="quarter" idx="12"/>
          </p:nvPr>
        </p:nvSpPr>
        <p:spPr/>
        <p:txBody>
          <a:bodyPr/>
          <a:lstStyle/>
          <a:p>
            <a:fld id="{AEC676CD-5739-F842-B87F-42B6F77F41C7}" type="slidenum">
              <a:rPr lang="fi-FI" smtClean="0"/>
              <a:t>‹#›</a:t>
            </a:fld>
            <a:endParaRPr lang="fi-FI"/>
          </a:p>
        </p:txBody>
      </p:sp>
    </p:spTree>
    <p:extLst>
      <p:ext uri="{BB962C8B-B14F-4D97-AF65-F5344CB8AC3E}">
        <p14:creationId xmlns:p14="http://schemas.microsoft.com/office/powerpoint/2010/main" val="246229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ansidia">
    <p:bg>
      <p:bgPr>
        <a:solidFill>
          <a:schemeClr val="tx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0D947DD-5AEB-17E7-E873-F53409F42CFB}"/>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pic>
        <p:nvPicPr>
          <p:cNvPr id="13" name="Kuva 12" descr="Siun sote">
            <a:extLst>
              <a:ext uri="{FF2B5EF4-FFF2-40B4-BE49-F238E27FC236}">
                <a16:creationId xmlns:a16="http://schemas.microsoft.com/office/drawing/2014/main" id="{826B7DAC-0E23-E8D1-9B97-8D6465570084}"/>
              </a:ext>
            </a:extLst>
          </p:cNvPr>
          <p:cNvPicPr>
            <a:picLocks noChangeAspect="1"/>
          </p:cNvPicPr>
          <p:nvPr userDrawn="1"/>
        </p:nvPicPr>
        <p:blipFill>
          <a:blip r:embed="rId3"/>
          <a:stretch>
            <a:fillRect/>
          </a:stretch>
        </p:blipFill>
        <p:spPr>
          <a:xfrm>
            <a:off x="3316689" y="1757238"/>
            <a:ext cx="4909598" cy="2797943"/>
          </a:xfrm>
          <a:prstGeom prst="rect">
            <a:avLst/>
          </a:prstGeom>
        </p:spPr>
      </p:pic>
      <p:sp>
        <p:nvSpPr>
          <p:cNvPr id="2" name="Tekstiruutu 1">
            <a:extLst>
              <a:ext uri="{FF2B5EF4-FFF2-40B4-BE49-F238E27FC236}">
                <a16:creationId xmlns:a16="http://schemas.microsoft.com/office/drawing/2014/main" id="{0D372E8F-E064-7AC0-8FB2-163941007EF4}"/>
              </a:ext>
            </a:extLst>
          </p:cNvPr>
          <p:cNvSpPr txBox="1"/>
          <p:nvPr userDrawn="1"/>
        </p:nvSpPr>
        <p:spPr>
          <a:xfrm>
            <a:off x="4420737" y="6093725"/>
            <a:ext cx="3350525" cy="276999"/>
          </a:xfrm>
          <a:prstGeom prst="rect">
            <a:avLst/>
          </a:prstGeom>
          <a:noFill/>
        </p:spPr>
        <p:txBody>
          <a:bodyPr wrap="square" rtlCol="0">
            <a:spAutoFit/>
          </a:bodyPr>
          <a:lstStyle/>
          <a:p>
            <a:pPr algn="ctr"/>
            <a:r>
              <a:rPr lang="fi-FI" sz="1200">
                <a:solidFill>
                  <a:schemeClr val="bg1"/>
                </a:solidFill>
              </a:rPr>
              <a:t>Pohjois-Karjalan hyvinvointialue</a:t>
            </a:r>
          </a:p>
        </p:txBody>
      </p:sp>
    </p:spTree>
    <p:extLst>
      <p:ext uri="{BB962C8B-B14F-4D97-AF65-F5344CB8AC3E}">
        <p14:creationId xmlns:p14="http://schemas.microsoft.com/office/powerpoint/2010/main" val="29102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Väliotsikkodia - turkoosi">
    <p:bg>
      <p:bgPr>
        <a:solidFill>
          <a:srgbClr val="50C9B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pic>
        <p:nvPicPr>
          <p:cNvPr id="10" name="Kuva 9">
            <a:extLst>
              <a:ext uri="{FF2B5EF4-FFF2-40B4-BE49-F238E27FC236}">
                <a16:creationId xmlns:a16="http://schemas.microsoft.com/office/drawing/2014/main" id="{003FC23E-5B73-19D7-0E6A-C1F63027A0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51681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oppudia (kertaa tärkein pointti)">
    <p:bg>
      <p:bgPr>
        <a:solidFill>
          <a:schemeClr val="tx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0D947DD-5AEB-17E7-E873-F53409F42CFB}"/>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2" name="Otsikko 1">
            <a:extLst>
              <a:ext uri="{FF2B5EF4-FFF2-40B4-BE49-F238E27FC236}">
                <a16:creationId xmlns:a16="http://schemas.microsoft.com/office/drawing/2014/main" id="{0C5C751C-91B0-7D8B-07B0-E1419D20121B}"/>
              </a:ext>
            </a:extLst>
          </p:cNvPr>
          <p:cNvSpPr>
            <a:spLocks noGrp="1"/>
          </p:cNvSpPr>
          <p:nvPr>
            <p:ph type="ctrTitle" hasCustomPrompt="1"/>
          </p:nvPr>
        </p:nvSpPr>
        <p:spPr>
          <a:xfrm>
            <a:off x="553940" y="1224501"/>
            <a:ext cx="11086769" cy="4086970"/>
          </a:xfrm>
        </p:spPr>
        <p:txBody>
          <a:bodyPr anchor="ctr" anchorCtr="0">
            <a:normAutofit/>
          </a:bodyPr>
          <a:lstStyle>
            <a:lvl1pPr algn="l">
              <a:defRPr sz="7200" b="1" i="0">
                <a:solidFill>
                  <a:srgbClr val="50C9B5"/>
                </a:solidFill>
                <a:latin typeface="Calibri" panose="020F0502020204030204" pitchFamily="34" charset="0"/>
                <a:cs typeface="Calibri" panose="020F0502020204030204" pitchFamily="34" charset="0"/>
              </a:defRPr>
            </a:lvl1pPr>
          </a:lstStyle>
          <a:p>
            <a:r>
              <a:rPr lang="fi-FI"/>
              <a:t>Viimeiseen diaan esityksen tärkein pointti kertauksena</a:t>
            </a:r>
          </a:p>
        </p:txBody>
      </p:sp>
      <p:pic>
        <p:nvPicPr>
          <p:cNvPr id="13" name="Kuva 12">
            <a:extLst>
              <a:ext uri="{FF2B5EF4-FFF2-40B4-BE49-F238E27FC236}">
                <a16:creationId xmlns:a16="http://schemas.microsoft.com/office/drawing/2014/main" id="{826B7DAC-0E23-E8D1-9B97-8D646557008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06512" y="6145937"/>
            <a:ext cx="810038" cy="461635"/>
          </a:xfrm>
          <a:prstGeom prst="rect">
            <a:avLst/>
          </a:prstGeom>
        </p:spPr>
      </p:pic>
      <p:sp>
        <p:nvSpPr>
          <p:cNvPr id="7" name="Tekstiruutu 6">
            <a:extLst>
              <a:ext uri="{FF2B5EF4-FFF2-40B4-BE49-F238E27FC236}">
                <a16:creationId xmlns:a16="http://schemas.microsoft.com/office/drawing/2014/main" id="{AB4DD7E4-87FB-FF89-7BB0-E16A3C821B57}"/>
              </a:ext>
            </a:extLst>
          </p:cNvPr>
          <p:cNvSpPr txBox="1"/>
          <p:nvPr userDrawn="1"/>
        </p:nvSpPr>
        <p:spPr>
          <a:xfrm>
            <a:off x="7511332" y="6354374"/>
            <a:ext cx="4269850" cy="276999"/>
          </a:xfrm>
          <a:prstGeom prst="rect">
            <a:avLst/>
          </a:prstGeom>
          <a:noFill/>
        </p:spPr>
        <p:txBody>
          <a:bodyPr wrap="square" rtlCol="0">
            <a:spAutoFit/>
          </a:bodyPr>
          <a:lstStyle/>
          <a:p>
            <a:pPr algn="r"/>
            <a:r>
              <a:rPr lang="fi-FI" sz="1200">
                <a:solidFill>
                  <a:schemeClr val="bg1"/>
                </a:solidFill>
              </a:rPr>
              <a:t>Pohjois-Karjalan hyvinvointialue   |   </a:t>
            </a:r>
            <a:r>
              <a:rPr lang="fi-FI" sz="1200" b="1" err="1">
                <a:solidFill>
                  <a:schemeClr val="bg1"/>
                </a:solidFill>
              </a:rPr>
              <a:t>www.siunsote.fi</a:t>
            </a:r>
            <a:endParaRPr lang="fi-FI" sz="1200">
              <a:solidFill>
                <a:schemeClr val="bg1"/>
              </a:solidFill>
            </a:endParaRPr>
          </a:p>
        </p:txBody>
      </p:sp>
    </p:spTree>
    <p:extLst>
      <p:ext uri="{BB962C8B-B14F-4D97-AF65-F5344CB8AC3E}">
        <p14:creationId xmlns:p14="http://schemas.microsoft.com/office/powerpoint/2010/main" val="27730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539C093-A5A2-8C1C-003A-D83AD125F67A}"/>
              </a:ext>
            </a:extLst>
          </p:cNvPr>
          <p:cNvSpPr>
            <a:spLocks noGrp="1"/>
          </p:cNvSpPr>
          <p:nvPr>
            <p:ph sz="half" idx="1"/>
          </p:nvPr>
        </p:nvSpPr>
        <p:spPr>
          <a:xfrm>
            <a:off x="453224" y="2051437"/>
            <a:ext cx="5566576"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A23DD32-F0A0-19DD-903C-1D4E7015860C}"/>
              </a:ext>
            </a:extLst>
          </p:cNvPr>
          <p:cNvSpPr>
            <a:spLocks noGrp="1"/>
          </p:cNvSpPr>
          <p:nvPr>
            <p:ph sz="half" idx="2"/>
          </p:nvPr>
        </p:nvSpPr>
        <p:spPr>
          <a:xfrm>
            <a:off x="6172200" y="2051437"/>
            <a:ext cx="5492362"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10">
            <a:extLst>
              <a:ext uri="{FF2B5EF4-FFF2-40B4-BE49-F238E27FC236}">
                <a16:creationId xmlns:a16="http://schemas.microsoft.com/office/drawing/2014/main" id="{BB1D6644-BF81-A4C4-6DA6-469A33BA5C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12" name="Otsikko 1">
            <a:extLst>
              <a:ext uri="{FF2B5EF4-FFF2-40B4-BE49-F238E27FC236}">
                <a16:creationId xmlns:a16="http://schemas.microsoft.com/office/drawing/2014/main" id="{D7D7B6E4-2B74-6CE1-BB14-26AF167039C9}"/>
              </a:ext>
            </a:extLst>
          </p:cNvPr>
          <p:cNvSpPr>
            <a:spLocks noGrp="1"/>
          </p:cNvSpPr>
          <p:nvPr>
            <p:ph type="title"/>
          </p:nvPr>
        </p:nvSpPr>
        <p:spPr>
          <a:xfrm>
            <a:off x="453222" y="480916"/>
            <a:ext cx="11211340" cy="1325563"/>
          </a:xfrm>
        </p:spPr>
        <p:txBody>
          <a:bodyPr anchor="b" anchorCtr="0">
            <a:normAutofit/>
          </a:body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35230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22B19A-CF1D-9C2C-A883-00152128DF91}"/>
              </a:ext>
            </a:extLst>
          </p:cNvPr>
          <p:cNvSpPr>
            <a:spLocks noGrp="1"/>
          </p:cNvSpPr>
          <p:nvPr>
            <p:ph type="title"/>
          </p:nvPr>
        </p:nvSpPr>
        <p:spPr>
          <a:xfrm>
            <a:off x="453222" y="480916"/>
            <a:ext cx="11211340" cy="1325563"/>
          </a:xfrm>
        </p:spPr>
        <p:txBody>
          <a:bodyPr anchor="b" anchorCtr="0">
            <a:normAutofit/>
          </a:bodyPr>
          <a:lstStyle/>
          <a:p>
            <a:r>
              <a:rPr lang="fi-FI"/>
              <a:t>Muokkaa ots. perustyyl. napsautt.</a:t>
            </a:r>
          </a:p>
        </p:txBody>
      </p:sp>
      <p:sp>
        <p:nvSpPr>
          <p:cNvPr id="3" name="Sisällön paikkamerkki 2">
            <a:extLst>
              <a:ext uri="{FF2B5EF4-FFF2-40B4-BE49-F238E27FC236}">
                <a16:creationId xmlns:a16="http://schemas.microsoft.com/office/drawing/2014/main" id="{F5957AF2-BC84-8060-8B8E-4D746BAF4D71}"/>
              </a:ext>
            </a:extLst>
          </p:cNvPr>
          <p:cNvSpPr>
            <a:spLocks noGrp="1"/>
          </p:cNvSpPr>
          <p:nvPr>
            <p:ph idx="1"/>
          </p:nvPr>
        </p:nvSpPr>
        <p:spPr>
          <a:xfrm>
            <a:off x="453223" y="2043485"/>
            <a:ext cx="11211339" cy="3999505"/>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110CF64A-CF48-FFB1-3691-E235464E9B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Tree>
    <p:extLst>
      <p:ext uri="{BB962C8B-B14F-4D97-AF65-F5344CB8AC3E}">
        <p14:creationId xmlns:p14="http://schemas.microsoft.com/office/powerpoint/2010/main" val="54010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uri kuva tai kaavio ja teksti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3" y="457200"/>
            <a:ext cx="2655736" cy="1600200"/>
          </a:xfrm>
        </p:spPr>
        <p:txBody>
          <a:bodyPr anchor="b">
            <a:normAutofit/>
          </a:bodyPr>
          <a:lstStyle>
            <a:lvl1pPr>
              <a:defRPr sz="3200"/>
            </a:lvl1pPr>
          </a:lstStyle>
          <a:p>
            <a:r>
              <a:rPr lang="fi-FI"/>
              <a:t>Muokkaa ots. perustyyl. napsautt.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2" y="2202511"/>
            <a:ext cx="2655736" cy="3872286"/>
          </a:xfrm>
        </p:spPr>
        <p:txBody>
          <a:bodyPr>
            <a:normAutofit/>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886F6486-ED31-55DB-8BB1-7118BE409DD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3665177" y="0"/>
            <a:ext cx="8526823" cy="6858000"/>
          </a:xfrm>
        </p:spPr>
        <p:txBody>
          <a:bodyPr anchor="ctr" anchorCtr="0">
            <a:normAutofit/>
          </a:bodyPr>
          <a:lstStyle>
            <a:lvl1pPr marL="0" indent="0" algn="ctr">
              <a:buNone/>
              <a:defRPr sz="2000"/>
            </a:lvl1pPr>
          </a:lstStyle>
          <a:p>
            <a:pPr lvl="0"/>
            <a:r>
              <a:rPr lang="fi-FI"/>
              <a:t>Kuva, kaavio, taulukko, video </a:t>
            </a:r>
            <a:r>
              <a:rPr lang="fi-FI" err="1"/>
              <a:t>yms</a:t>
            </a:r>
            <a:r>
              <a:rPr lang="fi-FI"/>
              <a:t> </a:t>
            </a:r>
            <a:br>
              <a:rPr lang="fi-FI"/>
            </a:br>
            <a:r>
              <a:rPr lang="fi-FI"/>
              <a:t>(muista tarvittaessa saavutettavuus)</a:t>
            </a:r>
          </a:p>
        </p:txBody>
      </p:sp>
    </p:spTree>
    <p:extLst>
      <p:ext uri="{BB962C8B-B14F-4D97-AF65-F5344CB8AC3E}">
        <p14:creationId xmlns:p14="http://schemas.microsoft.com/office/powerpoint/2010/main" val="384611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olet tekstiä ja kuvaa tai kaavio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2" y="457200"/>
            <a:ext cx="4814869" cy="1600200"/>
          </a:xfrm>
        </p:spPr>
        <p:txBody>
          <a:bodyPr anchor="b">
            <a:normAutofit/>
          </a:bodyPr>
          <a:lstStyle>
            <a:lvl1pPr>
              <a:defRPr sz="36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1" y="2202511"/>
            <a:ext cx="4814871" cy="3872286"/>
          </a:xfrm>
        </p:spPr>
        <p:txBody>
          <a:bodyPr>
            <a:normAutofit/>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886F6486-ED31-55DB-8BB1-7118BE409DD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5895833" y="0"/>
            <a:ext cx="6296167" cy="6858000"/>
          </a:xfrm>
        </p:spPr>
        <p:txBody>
          <a:bodyPr anchor="ctr" anchorCtr="0">
            <a:normAutofit/>
          </a:bodyPr>
          <a:lstStyle>
            <a:lvl1pPr marL="0" indent="0" algn="ctr">
              <a:buNone/>
              <a:defRPr sz="2000"/>
            </a:lvl1pPr>
          </a:lstStyle>
          <a:p>
            <a:pPr lvl="0"/>
            <a:r>
              <a:rPr lang="fi-FI"/>
              <a:t>Kaavio, taulukko, video </a:t>
            </a:r>
            <a:r>
              <a:rPr lang="fi-FI" err="1"/>
              <a:t>yms</a:t>
            </a:r>
            <a:r>
              <a:rPr lang="fi-FI"/>
              <a:t> </a:t>
            </a:r>
            <a:br>
              <a:rPr lang="fi-FI"/>
            </a:br>
            <a:r>
              <a:rPr lang="fi-FI"/>
              <a:t>(muista tarvittaessa saavutettavuus)</a:t>
            </a:r>
          </a:p>
        </p:txBody>
      </p:sp>
    </p:spTree>
    <p:extLst>
      <p:ext uri="{BB962C8B-B14F-4D97-AF65-F5344CB8AC3E}">
        <p14:creationId xmlns:p14="http://schemas.microsoft.com/office/powerpoint/2010/main" val="225538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50C9B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pic>
        <p:nvPicPr>
          <p:cNvPr id="10" name="Kuva 9">
            <a:extLst>
              <a:ext uri="{FF2B5EF4-FFF2-40B4-BE49-F238E27FC236}">
                <a16:creationId xmlns:a16="http://schemas.microsoft.com/office/drawing/2014/main" id="{003FC23E-5B73-19D7-0E6A-C1F63027A0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6629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hiekka">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pic>
        <p:nvPicPr>
          <p:cNvPr id="10" name="Kuva 9">
            <a:extLst>
              <a:ext uri="{FF2B5EF4-FFF2-40B4-BE49-F238E27FC236}">
                <a16:creationId xmlns:a16="http://schemas.microsoft.com/office/drawing/2014/main" id="{003FC23E-5B73-19D7-0E6A-C1F63027A0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7911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539C093-A5A2-8C1C-003A-D83AD125F67A}"/>
              </a:ext>
            </a:extLst>
          </p:cNvPr>
          <p:cNvSpPr>
            <a:spLocks noGrp="1"/>
          </p:cNvSpPr>
          <p:nvPr>
            <p:ph sz="half" idx="1"/>
          </p:nvPr>
        </p:nvSpPr>
        <p:spPr>
          <a:xfrm>
            <a:off x="453224" y="2051437"/>
            <a:ext cx="5566576"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A23DD32-F0A0-19DD-903C-1D4E7015860C}"/>
              </a:ext>
            </a:extLst>
          </p:cNvPr>
          <p:cNvSpPr>
            <a:spLocks noGrp="1"/>
          </p:cNvSpPr>
          <p:nvPr>
            <p:ph sz="half" idx="2"/>
          </p:nvPr>
        </p:nvSpPr>
        <p:spPr>
          <a:xfrm>
            <a:off x="6172200" y="2051437"/>
            <a:ext cx="5492362"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10">
            <a:extLst>
              <a:ext uri="{FF2B5EF4-FFF2-40B4-BE49-F238E27FC236}">
                <a16:creationId xmlns:a16="http://schemas.microsoft.com/office/drawing/2014/main" id="{BB1D6644-BF81-A4C4-6DA6-469A33BA5C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12" name="Otsikko 1">
            <a:extLst>
              <a:ext uri="{FF2B5EF4-FFF2-40B4-BE49-F238E27FC236}">
                <a16:creationId xmlns:a16="http://schemas.microsoft.com/office/drawing/2014/main" id="{D7D7B6E4-2B74-6CE1-BB14-26AF167039C9}"/>
              </a:ext>
            </a:extLst>
          </p:cNvPr>
          <p:cNvSpPr>
            <a:spLocks noGrp="1"/>
          </p:cNvSpPr>
          <p:nvPr>
            <p:ph type="title"/>
          </p:nvPr>
        </p:nvSpPr>
        <p:spPr>
          <a:xfrm>
            <a:off x="453222" y="480916"/>
            <a:ext cx="11211340" cy="1325563"/>
          </a:xfrm>
        </p:spPr>
        <p:txBody>
          <a:bodyPr anchor="b" anchorCtr="0">
            <a:normAutofit/>
          </a:bodyPr>
          <a:lstStyle/>
          <a:p>
            <a:r>
              <a:rPr lang="fi-FI"/>
              <a:t>Muokkaa ots. perustyyl. napsautt.</a:t>
            </a:r>
          </a:p>
        </p:txBody>
      </p:sp>
    </p:spTree>
    <p:extLst>
      <p:ext uri="{BB962C8B-B14F-4D97-AF65-F5344CB8AC3E}">
        <p14:creationId xmlns:p14="http://schemas.microsoft.com/office/powerpoint/2010/main" val="4670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uri kuva ja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5DAC4-12EA-E5F2-2A45-35A53CC51231}"/>
              </a:ext>
            </a:extLst>
          </p:cNvPr>
          <p:cNvSpPr>
            <a:spLocks noGrp="1"/>
          </p:cNvSpPr>
          <p:nvPr>
            <p:ph type="title"/>
          </p:nvPr>
        </p:nvSpPr>
        <p:spPr>
          <a:xfrm>
            <a:off x="270344" y="6310312"/>
            <a:ext cx="6074797" cy="365125"/>
          </a:xfrm>
        </p:spPr>
        <p:txBody>
          <a:bodyPr>
            <a:normAutofit/>
          </a:bodyPr>
          <a:lstStyle>
            <a:lvl1pPr>
              <a:defRPr sz="1600" b="0"/>
            </a:lvl1pPr>
          </a:lstStyle>
          <a:p>
            <a:r>
              <a:rPr lang="fi-FI"/>
              <a:t>Muokkaa ots. perustyyl. napsautt.</a:t>
            </a:r>
          </a:p>
        </p:txBody>
      </p:sp>
      <p:sp>
        <p:nvSpPr>
          <p:cNvPr id="6" name="Kuvan paikkamerkki 5">
            <a:extLst>
              <a:ext uri="{FF2B5EF4-FFF2-40B4-BE49-F238E27FC236}">
                <a16:creationId xmlns:a16="http://schemas.microsoft.com/office/drawing/2014/main" id="{145F3DA6-7323-D7DB-7EF1-17ADC1B1A697}"/>
              </a:ext>
            </a:extLst>
          </p:cNvPr>
          <p:cNvSpPr>
            <a:spLocks noGrp="1"/>
          </p:cNvSpPr>
          <p:nvPr>
            <p:ph type="pic" sz="quarter" idx="10" hasCustomPrompt="1"/>
          </p:nvPr>
        </p:nvSpPr>
        <p:spPr>
          <a:xfrm>
            <a:off x="0" y="0"/>
            <a:ext cx="12192000" cy="6115050"/>
          </a:xfrm>
        </p:spPr>
        <p:txBody>
          <a:bodyPr anchor="ctr" anchorCtr="0">
            <a:normAutofit/>
          </a:bodyPr>
          <a:lstStyle>
            <a:lvl1pPr marL="0" indent="0" algn="ctr">
              <a:buNone/>
              <a:defRPr sz="2000"/>
            </a:lvl1pPr>
          </a:lstStyle>
          <a:p>
            <a:r>
              <a:rPr lang="fi-FI"/>
              <a:t>Kuvapaikka </a:t>
            </a:r>
            <a:br>
              <a:rPr lang="fi-FI"/>
            </a:br>
            <a:r>
              <a:rPr lang="fi-FI"/>
              <a:t>(jos esitys verkkoympäristöön, lisää vaihtoehtoinen teksti)</a:t>
            </a:r>
          </a:p>
        </p:txBody>
      </p:sp>
    </p:spTree>
    <p:extLst>
      <p:ext uri="{BB962C8B-B14F-4D97-AF65-F5344CB8AC3E}">
        <p14:creationId xmlns:p14="http://schemas.microsoft.com/office/powerpoint/2010/main" val="58494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uri kuva tai kaavio ja teksti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3" y="457200"/>
            <a:ext cx="2655736" cy="1600200"/>
          </a:xfrm>
        </p:spPr>
        <p:txBody>
          <a:bodyPr anchor="b">
            <a:normAutofit/>
          </a:bodyPr>
          <a:lstStyle>
            <a:lvl1pPr>
              <a:defRPr sz="3200"/>
            </a:lvl1pPr>
          </a:lstStyle>
          <a:p>
            <a:r>
              <a:rPr lang="fi-FI"/>
              <a:t>Muokkaa ots. perustyyl. napsautt.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2" y="2202511"/>
            <a:ext cx="2655736" cy="3872286"/>
          </a:xfrm>
        </p:spPr>
        <p:txBody>
          <a:bodyPr>
            <a:normAutofit/>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886F6486-ED31-55DB-8BB1-7118BE409DD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3665177" y="0"/>
            <a:ext cx="8526823" cy="6858000"/>
          </a:xfrm>
        </p:spPr>
        <p:txBody>
          <a:bodyPr anchor="ctr" anchorCtr="0">
            <a:normAutofit/>
          </a:bodyPr>
          <a:lstStyle>
            <a:lvl1pPr marL="0" indent="0" algn="ctr">
              <a:buNone/>
              <a:defRPr sz="2000"/>
            </a:lvl1pPr>
          </a:lstStyle>
          <a:p>
            <a:pPr lvl="0"/>
            <a:r>
              <a:rPr lang="fi-FI"/>
              <a:t>Kuva, kaavio, taulukko, video </a:t>
            </a:r>
            <a:r>
              <a:rPr lang="fi-FI" err="1"/>
              <a:t>yms</a:t>
            </a:r>
            <a:r>
              <a:rPr lang="fi-FI"/>
              <a:t> </a:t>
            </a:r>
            <a:br>
              <a:rPr lang="fi-FI"/>
            </a:br>
            <a:r>
              <a:rPr lang="fi-FI"/>
              <a:t>(muista tarvittaessa saavutettavuus)</a:t>
            </a:r>
          </a:p>
        </p:txBody>
      </p:sp>
    </p:spTree>
    <p:extLst>
      <p:ext uri="{BB962C8B-B14F-4D97-AF65-F5344CB8AC3E}">
        <p14:creationId xmlns:p14="http://schemas.microsoft.com/office/powerpoint/2010/main" val="169604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olet tekstiä ja kuvaa tai kaavio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2" y="457200"/>
            <a:ext cx="4814869" cy="1600200"/>
          </a:xfrm>
        </p:spPr>
        <p:txBody>
          <a:bodyPr anchor="b">
            <a:normAutofit/>
          </a:bodyPr>
          <a:lstStyle>
            <a:lvl1pPr>
              <a:defRPr sz="3600"/>
            </a:lvl1pPr>
          </a:lstStyle>
          <a:p>
            <a:r>
              <a:rPr lang="fi-FI"/>
              <a:t>Muokkaa ots. perustyyl. napsautt.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1" y="2202511"/>
            <a:ext cx="4814871" cy="3872286"/>
          </a:xfrm>
        </p:spPr>
        <p:txBody>
          <a:bodyPr>
            <a:normAutofit/>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886F6486-ED31-55DB-8BB1-7118BE409DD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0299" y="6200482"/>
            <a:ext cx="763877" cy="403396"/>
          </a:xfrm>
          <a:prstGeom prst="rect">
            <a:avLst/>
          </a:prstGeom>
        </p:spPr>
      </p:pic>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5895833" y="0"/>
            <a:ext cx="6296167" cy="6858000"/>
          </a:xfrm>
        </p:spPr>
        <p:txBody>
          <a:bodyPr anchor="ctr" anchorCtr="0">
            <a:normAutofit/>
          </a:bodyPr>
          <a:lstStyle>
            <a:lvl1pPr marL="0" indent="0" algn="ctr">
              <a:buNone/>
              <a:defRPr sz="2000"/>
            </a:lvl1pPr>
          </a:lstStyle>
          <a:p>
            <a:pPr lvl="0"/>
            <a:r>
              <a:rPr lang="fi-FI"/>
              <a:t>Kaavio, taulukko, video </a:t>
            </a:r>
            <a:r>
              <a:rPr lang="fi-FI" err="1"/>
              <a:t>yms</a:t>
            </a:r>
            <a:r>
              <a:rPr lang="fi-FI"/>
              <a:t> </a:t>
            </a:r>
            <a:br>
              <a:rPr lang="fi-FI"/>
            </a:br>
            <a:r>
              <a:rPr lang="fi-FI"/>
              <a:t>(muista tarvittaessa saavutettavuus)</a:t>
            </a:r>
          </a:p>
        </p:txBody>
      </p:sp>
    </p:spTree>
    <p:extLst>
      <p:ext uri="{BB962C8B-B14F-4D97-AF65-F5344CB8AC3E}">
        <p14:creationId xmlns:p14="http://schemas.microsoft.com/office/powerpoint/2010/main" val="299759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3B0FB16-D231-325D-8EF4-BDB4854B0CE1}"/>
              </a:ext>
            </a:extLst>
          </p:cNvPr>
          <p:cNvSpPr>
            <a:spLocks noGrp="1"/>
          </p:cNvSpPr>
          <p:nvPr>
            <p:ph type="title"/>
          </p:nvPr>
        </p:nvSpPr>
        <p:spPr>
          <a:xfrm>
            <a:off x="453224" y="365125"/>
            <a:ext cx="11211338"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469D3D4-AD92-D360-B2F3-956761974295}"/>
              </a:ext>
            </a:extLst>
          </p:cNvPr>
          <p:cNvSpPr>
            <a:spLocks noGrp="1"/>
          </p:cNvSpPr>
          <p:nvPr>
            <p:ph type="body" idx="1"/>
          </p:nvPr>
        </p:nvSpPr>
        <p:spPr>
          <a:xfrm>
            <a:off x="453223" y="1825625"/>
            <a:ext cx="11211339"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ruutu 7">
            <a:extLst>
              <a:ext uri="{FF2B5EF4-FFF2-40B4-BE49-F238E27FC236}">
                <a16:creationId xmlns:a16="http://schemas.microsoft.com/office/drawing/2014/main" id="{E68E310E-9211-499D-3CAA-C826170FE73F}"/>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a:t>Pohjois-Karjalan hyvinvointialue   |   </a:t>
            </a:r>
            <a:r>
              <a:rPr lang="fi-FI" sz="1200" b="1" err="1"/>
              <a:t>www.siunsote.fi</a:t>
            </a:r>
            <a:endParaRPr lang="fi-FI" sz="1200"/>
          </a:p>
        </p:txBody>
      </p:sp>
    </p:spTree>
    <p:extLst>
      <p:ext uri="{BB962C8B-B14F-4D97-AF65-F5344CB8AC3E}">
        <p14:creationId xmlns:p14="http://schemas.microsoft.com/office/powerpoint/2010/main" val="4282521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11" r:id="rId5"/>
    <p:sldLayoutId id="2147483701" r:id="rId6"/>
    <p:sldLayoutId id="2147483702"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3B0FB16-D231-325D-8EF4-BDB4854B0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469D3D4-AD92-D360-B2F3-956761974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BCCAA77-A536-7D56-0B8B-B11981E82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0F4BB73F-E9C6-E345-BC39-7C8ED2AD4A80}" type="datetimeFigureOut">
              <a:rPr lang="fi-FI" smtClean="0"/>
              <a:t>28.3.2025</a:t>
            </a:fld>
            <a:endParaRPr lang="fi-FI"/>
          </a:p>
        </p:txBody>
      </p:sp>
      <p:sp>
        <p:nvSpPr>
          <p:cNvPr id="5" name="Alatunnisteen paikkamerkki 4">
            <a:extLst>
              <a:ext uri="{FF2B5EF4-FFF2-40B4-BE49-F238E27FC236}">
                <a16:creationId xmlns:a16="http://schemas.microsoft.com/office/drawing/2014/main" id="{CF1B864B-2DA7-A8C7-FED3-1E03A019A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0E9D50F3-EC6E-58CA-C345-4B8C0BFC9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AEC676CD-5739-F842-B87F-42B6F77F41C7}" type="slidenum">
              <a:rPr lang="fi-FI" smtClean="0"/>
              <a:t>‹#›</a:t>
            </a:fld>
            <a:endParaRPr lang="fi-FI"/>
          </a:p>
        </p:txBody>
      </p:sp>
      <p:sp>
        <p:nvSpPr>
          <p:cNvPr id="7" name="Tekstiruutu 6">
            <a:extLst>
              <a:ext uri="{FF2B5EF4-FFF2-40B4-BE49-F238E27FC236}">
                <a16:creationId xmlns:a16="http://schemas.microsoft.com/office/drawing/2014/main" id="{C9FEA61E-6B84-FAC5-30C8-6E7917791E26}"/>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a:t>Pohjois-Karjalan hyvinvointialue   |   </a:t>
            </a:r>
            <a:r>
              <a:rPr lang="fi-FI" sz="1200" b="1" err="1"/>
              <a:t>www.siunsote.fi</a:t>
            </a:r>
            <a:endParaRPr lang="fi-FI" sz="1200"/>
          </a:p>
        </p:txBody>
      </p:sp>
    </p:spTree>
    <p:extLst>
      <p:ext uri="{BB962C8B-B14F-4D97-AF65-F5344CB8AC3E}">
        <p14:creationId xmlns:p14="http://schemas.microsoft.com/office/powerpoint/2010/main" val="11512982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664" r:id="rId15"/>
    <p:sldLayoutId id="2147483679"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kanta.fi/omakanta" TargetMode="External"/><Relationship Id="rId2" Type="http://schemas.openxmlformats.org/officeDocument/2006/relationships/hyperlink" Target="https://www.siunsote.fi/takaisinsoittopyynnon-jattaminen"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s://www.siunsote.fi/documents/393252/6561253/Kotini+ik%C3%A4%C3%A4ntyy+kanssani+esite.pdf/d7bfaa12-f7ea-02b8-1059-5ef7898b45c2?version=1.1"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49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63785E-AD03-35E0-F40B-4AD1E9CF5FD4}"/>
              </a:ext>
            </a:extLst>
          </p:cNvPr>
          <p:cNvSpPr>
            <a:spLocks noGrp="1"/>
          </p:cNvSpPr>
          <p:nvPr>
            <p:ph type="ctrTitle"/>
          </p:nvPr>
        </p:nvSpPr>
        <p:spPr>
          <a:xfrm>
            <a:off x="883920" y="592999"/>
            <a:ext cx="10756789" cy="2597241"/>
          </a:xfrm>
        </p:spPr>
        <p:txBody>
          <a:bodyPr>
            <a:normAutofit fontScale="90000"/>
          </a:bodyPr>
          <a:lstStyle/>
          <a:p>
            <a:pPr algn="ctr"/>
            <a:r>
              <a:rPr lang="fi-FI"/>
              <a:t>Yhdessä tehden vaikuttavimmat palvelut</a:t>
            </a:r>
            <a:br>
              <a:rPr lang="fi-FI"/>
            </a:br>
            <a:r>
              <a:rPr lang="fi-FI"/>
              <a:t>Kiitos</a:t>
            </a:r>
          </a:p>
        </p:txBody>
      </p:sp>
      <p:pic>
        <p:nvPicPr>
          <p:cNvPr id="3" name="Kuva 2">
            <a:extLst>
              <a:ext uri="{FF2B5EF4-FFF2-40B4-BE49-F238E27FC236}">
                <a16:creationId xmlns:a16="http://schemas.microsoft.com/office/drawing/2014/main" id="{8C4D6CD4-EDB2-E093-96AB-AE7AB72798AB}"/>
              </a:ext>
            </a:extLst>
          </p:cNvPr>
          <p:cNvPicPr>
            <a:picLocks noChangeAspect="1"/>
          </p:cNvPicPr>
          <p:nvPr/>
        </p:nvPicPr>
        <p:blipFill>
          <a:blip r:embed="rId2"/>
          <a:stretch>
            <a:fillRect/>
          </a:stretch>
        </p:blipFill>
        <p:spPr>
          <a:xfrm>
            <a:off x="4694743" y="3982720"/>
            <a:ext cx="2275017" cy="2282281"/>
          </a:xfrm>
          <a:prstGeom prst="rect">
            <a:avLst/>
          </a:prstGeom>
        </p:spPr>
      </p:pic>
    </p:spTree>
    <p:extLst>
      <p:ext uri="{BB962C8B-B14F-4D97-AF65-F5344CB8AC3E}">
        <p14:creationId xmlns:p14="http://schemas.microsoft.com/office/powerpoint/2010/main" val="3596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BD0428-AD0C-B601-C70B-7AA6EAFA4A9C}"/>
              </a:ext>
            </a:extLst>
          </p:cNvPr>
          <p:cNvSpPr>
            <a:spLocks noGrp="1"/>
          </p:cNvSpPr>
          <p:nvPr>
            <p:ph type="title"/>
          </p:nvPr>
        </p:nvSpPr>
        <p:spPr/>
        <p:txBody>
          <a:bodyPr/>
          <a:lstStyle/>
          <a:p>
            <a:r>
              <a:rPr lang="fi-FI" dirty="0"/>
              <a:t>Terveys- ja sairaanhoitopalvelut: Terveysasemien vastaanotot</a:t>
            </a:r>
          </a:p>
        </p:txBody>
      </p:sp>
      <p:sp>
        <p:nvSpPr>
          <p:cNvPr id="3" name="Sisällön paikkamerkki 2">
            <a:extLst>
              <a:ext uri="{FF2B5EF4-FFF2-40B4-BE49-F238E27FC236}">
                <a16:creationId xmlns:a16="http://schemas.microsoft.com/office/drawing/2014/main" id="{15A9735B-2BC8-0EDA-3562-B10E152952D4}"/>
              </a:ext>
            </a:extLst>
          </p:cNvPr>
          <p:cNvSpPr>
            <a:spLocks noGrp="1"/>
          </p:cNvSpPr>
          <p:nvPr>
            <p:ph idx="1"/>
          </p:nvPr>
        </p:nvSpPr>
        <p:spPr/>
        <p:txBody>
          <a:bodyPr>
            <a:normAutofit fontScale="55000" lnSpcReduction="20000"/>
          </a:bodyPr>
          <a:lstStyle/>
          <a:p>
            <a:r>
              <a:rPr lang="fi-FI" dirty="0"/>
              <a:t>Sosiaali- ja terveyskeskusten,- asemien ja palvelupisteiden palveluverkko vuoteen 2038 </a:t>
            </a:r>
          </a:p>
          <a:p>
            <a:r>
              <a:rPr lang="fi-FI" b="1" u="sng" dirty="0"/>
              <a:t>Periaatteet</a:t>
            </a:r>
          </a:p>
          <a:p>
            <a:pPr marL="0" indent="0">
              <a:buNone/>
            </a:pPr>
            <a:endParaRPr lang="fi-FI" dirty="0"/>
          </a:p>
          <a:p>
            <a:r>
              <a:rPr lang="fi-FI" dirty="0"/>
              <a:t>Jokaisessa kunnassa on vain yksi, joko </a:t>
            </a:r>
            <a:br>
              <a:rPr lang="fi-FI" dirty="0"/>
            </a:br>
            <a:r>
              <a:rPr lang="fi-FI" dirty="0"/>
              <a:t>• sote-keskus (suurimmat kunnat, joissa suuri ja laaja-alainen palvelutarve) TAI</a:t>
            </a:r>
            <a:br>
              <a:rPr lang="fi-FI" dirty="0"/>
            </a:br>
            <a:r>
              <a:rPr lang="fi-FI" dirty="0"/>
              <a:t>• sote-asema (pienemmät kunnat, joissa palvelujen tarve on kriteerein vähäisempää</a:t>
            </a:r>
          </a:p>
          <a:p>
            <a:endParaRPr lang="fi-FI" dirty="0"/>
          </a:p>
          <a:p>
            <a:r>
              <a:rPr lang="fi-FI" dirty="0"/>
              <a:t>Sote-keskusten tehtävänä on järjestää väestön palvelutarvetta vastaavat lähipalvelut alueensa sote-asemalle ja sotepalvelupisteisiin käytettävissä olevilla voimavaroilla. </a:t>
            </a:r>
          </a:p>
          <a:p>
            <a:r>
              <a:rPr lang="fi-FI" dirty="0"/>
              <a:t>Sote-palvelupiste täydentää suurempien kuntien reuna-alueiden palvelutarvetta </a:t>
            </a:r>
            <a:br>
              <a:rPr lang="fi-FI" dirty="0"/>
            </a:br>
            <a:r>
              <a:rPr lang="fi-FI" dirty="0"/>
              <a:t>Palveluita tuotetaan sinne sote-keskuksesta tai sote-asemalta </a:t>
            </a:r>
            <a:br>
              <a:rPr lang="fi-FI" dirty="0"/>
            </a:br>
            <a:r>
              <a:rPr lang="fi-FI" dirty="0"/>
              <a:t>	• 1. Poikkeus on Joensuu; Siilaisen sairaalan yhteydessä tuotetaan myös muita palveluita </a:t>
            </a:r>
            <a:br>
              <a:rPr lang="fi-FI" dirty="0"/>
            </a:br>
            <a:r>
              <a:rPr lang="fi-FI" dirty="0"/>
              <a:t>	• Joensuun sote-keskuksesta tuotetaan alueellisia palveluita, kuten digitaalisen sote-keskuksen palvelut </a:t>
            </a:r>
            <a:br>
              <a:rPr lang="fi-FI" dirty="0"/>
            </a:br>
            <a:r>
              <a:rPr lang="fi-FI" dirty="0"/>
              <a:t>	• 2. Poikkeus on Kontiolahti: Joensuun läheisen sijainnin vuoksi osa palveluista (mm. kuvantaminen) tuotetaan Joensuun 	sote-keskuksesta.</a:t>
            </a:r>
          </a:p>
          <a:p>
            <a:r>
              <a:rPr lang="fi-FI" dirty="0"/>
              <a:t>Palveluita tuotetaan asiakkaiden tarpeen perusteella ja ajan mukanaan tuomien sopeuttamistarpeiden mukaisella tavalla. Aiempien sote-kiinteistöjen täyteen käyttöön ei jokaisessa kunnassa sitouduta, vaan palvelut tuotetaan tarvetta vastaavilla tavoilla, tarvittaessa jopa nyt vuokratun tilan sijaan. </a:t>
            </a:r>
          </a:p>
          <a:p>
            <a:r>
              <a:rPr lang="fi-FI" dirty="0"/>
              <a:t>Pelastuslaitos- ja ensihoito järjestetään erillisen palvelutasosuunnitelman mukaisesti, tämä suunnitelma ei sitä muuta.</a:t>
            </a:r>
          </a:p>
        </p:txBody>
      </p:sp>
    </p:spTree>
    <p:extLst>
      <p:ext uri="{BB962C8B-B14F-4D97-AF65-F5344CB8AC3E}">
        <p14:creationId xmlns:p14="http://schemas.microsoft.com/office/powerpoint/2010/main" val="8412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66A623-31B0-9750-E215-90A5D0863883}"/>
              </a:ext>
            </a:extLst>
          </p:cNvPr>
          <p:cNvSpPr>
            <a:spLocks noGrp="1"/>
          </p:cNvSpPr>
          <p:nvPr>
            <p:ph type="title"/>
          </p:nvPr>
        </p:nvSpPr>
        <p:spPr/>
        <p:txBody>
          <a:bodyPr/>
          <a:lstStyle/>
          <a:p>
            <a:r>
              <a:rPr lang="fi-FI" dirty="0"/>
              <a:t>Sote-keskus </a:t>
            </a:r>
          </a:p>
        </p:txBody>
      </p:sp>
      <p:sp>
        <p:nvSpPr>
          <p:cNvPr id="3" name="Sisällön paikkamerkki 2">
            <a:extLst>
              <a:ext uri="{FF2B5EF4-FFF2-40B4-BE49-F238E27FC236}">
                <a16:creationId xmlns:a16="http://schemas.microsoft.com/office/drawing/2014/main" id="{4CA700A6-36A4-4C21-A5EB-44A24F17671A}"/>
              </a:ext>
            </a:extLst>
          </p:cNvPr>
          <p:cNvSpPr>
            <a:spLocks noGrp="1"/>
          </p:cNvSpPr>
          <p:nvPr>
            <p:ph idx="1"/>
          </p:nvPr>
        </p:nvSpPr>
        <p:spPr>
          <a:xfrm>
            <a:off x="703151" y="1222893"/>
            <a:ext cx="10830963" cy="5096426"/>
          </a:xfrm>
        </p:spPr>
        <p:txBody>
          <a:bodyPr>
            <a:normAutofit fontScale="25000" lnSpcReduction="20000"/>
          </a:bodyPr>
          <a:lstStyle/>
          <a:p>
            <a:r>
              <a:rPr lang="fi-FI" dirty="0"/>
              <a:t>Sote-keskusten vähimmäispalvelut </a:t>
            </a:r>
          </a:p>
          <a:p>
            <a:pPr marL="0" indent="0">
              <a:lnSpc>
                <a:spcPct val="170000"/>
              </a:lnSpc>
              <a:buNone/>
            </a:pPr>
            <a:br>
              <a:rPr lang="fi-FI" dirty="0"/>
            </a:br>
            <a:r>
              <a:rPr lang="fi-FI" dirty="0"/>
              <a:t>▪ </a:t>
            </a:r>
            <a:r>
              <a:rPr lang="fi-FI" sz="5000" dirty="0"/>
              <a:t>Suuremmassa kunnassa yksi sote-keskus.</a:t>
            </a:r>
            <a:br>
              <a:rPr lang="fi-FI" sz="5000" dirty="0"/>
            </a:br>
            <a:r>
              <a:rPr lang="fi-FI" sz="5000" dirty="0"/>
              <a:t>▪ Lääkäri- ja hoitajavastaanotot arkisin virka-aikaan ml. kiirevastaanotot ja vuodeosastot</a:t>
            </a:r>
            <a:br>
              <a:rPr lang="fi-FI" sz="5000" dirty="0"/>
            </a:br>
            <a:r>
              <a:rPr lang="fi-FI" sz="5000" dirty="0"/>
              <a:t>▪ Näytteenottopalvelut ja vierianalytiikka </a:t>
            </a:r>
            <a:br>
              <a:rPr lang="fi-FI" sz="5000" dirty="0"/>
            </a:br>
            <a:r>
              <a:rPr lang="fi-FI" sz="5000" dirty="0"/>
              <a:t>▪ Monialaisten mielenterveys- ja päihdepalveluiden laajat palvelut</a:t>
            </a:r>
            <a:br>
              <a:rPr lang="fi-FI" sz="5000" dirty="0"/>
            </a:br>
            <a:r>
              <a:rPr lang="fi-FI" sz="5000" dirty="0"/>
              <a:t>▪ Työikäisten sosiaalipalveluja ja vammaispalveluja arkipäivisin virka-aikaan</a:t>
            </a:r>
            <a:br>
              <a:rPr lang="fi-FI" sz="5000" dirty="0"/>
            </a:br>
            <a:r>
              <a:rPr lang="fi-FI" sz="5000" dirty="0"/>
              <a:t>▪ Ikääntyneiden palveluita, ml. alueelliset palvelut</a:t>
            </a:r>
            <a:br>
              <a:rPr lang="fi-FI" sz="5000" dirty="0"/>
            </a:br>
            <a:r>
              <a:rPr lang="fi-FI" sz="5000" dirty="0"/>
              <a:t>▪ Kaikissa sote-keskuksissa tai niiden läheisyydessä on​ em. lisäksi </a:t>
            </a:r>
            <a:br>
              <a:rPr lang="fi-FI" sz="5000" dirty="0"/>
            </a:br>
            <a:r>
              <a:rPr lang="fi-FI" sz="5000" dirty="0"/>
              <a:t>	• perustason kuvantamispalvelut (pois lukien Kontiolahti) </a:t>
            </a:r>
            <a:br>
              <a:rPr lang="fi-FI" sz="5000" dirty="0"/>
            </a:br>
            <a:r>
              <a:rPr lang="fi-FI" sz="5000" dirty="0"/>
              <a:t>	• suun terveydenhuollon palvelut </a:t>
            </a:r>
            <a:br>
              <a:rPr lang="fi-FI" sz="5000" dirty="0"/>
            </a:br>
            <a:r>
              <a:rPr lang="fi-FI" sz="5000" dirty="0"/>
              <a:t>	• toimintakykyä ja kuntoutumista tukevia palveluja </a:t>
            </a:r>
            <a:br>
              <a:rPr lang="fi-FI" sz="5000" dirty="0"/>
            </a:br>
            <a:r>
              <a:rPr lang="fi-FI" sz="5000" dirty="0"/>
              <a:t>	• äitiys- ja lastenneuvola sekä lasten, nuorten ja perheiden sosiaalipalveluja     	(sotekeskuksissa tai erillisissä toimipisteissä) </a:t>
            </a:r>
            <a:br>
              <a:rPr lang="fi-FI" sz="5000" dirty="0"/>
            </a:br>
            <a:r>
              <a:rPr lang="fi-FI" sz="5000" dirty="0"/>
              <a:t>	• asiakasohjausta ja neuvontaa sekä hoidon tarpeen arviointia.</a:t>
            </a:r>
            <a:br>
              <a:rPr lang="fi-FI" sz="5000" dirty="0"/>
            </a:br>
            <a:r>
              <a:rPr lang="fi-FI" sz="5000" dirty="0"/>
              <a:t>▪ Moniammatillinen työyhteisö tarjoaa laajat konsultaatiomahdollisuudet.</a:t>
            </a:r>
            <a:br>
              <a:rPr lang="fi-FI" sz="5000" dirty="0"/>
            </a:br>
            <a:r>
              <a:rPr lang="fi-FI" sz="5000" dirty="0"/>
              <a:t>▪ Palveluja voidaan tarjota myös virka-ajan ulkopuolella ja viikonloppuisin. </a:t>
            </a:r>
            <a:br>
              <a:rPr lang="fi-FI" sz="5000" dirty="0"/>
            </a:br>
            <a:r>
              <a:rPr lang="fi-FI" sz="5000" dirty="0"/>
              <a:t>▪ Joensuussa tarjotaan lisäksi alueellisia palveluita, kuten digitaalisen sote-keskuksen palveluita. </a:t>
            </a:r>
          </a:p>
        </p:txBody>
      </p:sp>
    </p:spTree>
    <p:extLst>
      <p:ext uri="{BB962C8B-B14F-4D97-AF65-F5344CB8AC3E}">
        <p14:creationId xmlns:p14="http://schemas.microsoft.com/office/powerpoint/2010/main" val="310688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30E9CC-5041-DBE4-2AD2-4AF4CF663CF0}"/>
              </a:ext>
            </a:extLst>
          </p:cNvPr>
          <p:cNvSpPr>
            <a:spLocks noGrp="1"/>
          </p:cNvSpPr>
          <p:nvPr>
            <p:ph type="title"/>
          </p:nvPr>
        </p:nvSpPr>
        <p:spPr/>
        <p:txBody>
          <a:bodyPr/>
          <a:lstStyle/>
          <a:p>
            <a:r>
              <a:rPr lang="fi-FI" dirty="0"/>
              <a:t>Sote-asema</a:t>
            </a:r>
          </a:p>
        </p:txBody>
      </p:sp>
      <p:sp>
        <p:nvSpPr>
          <p:cNvPr id="3" name="Sisällön paikkamerkki 2">
            <a:extLst>
              <a:ext uri="{FF2B5EF4-FFF2-40B4-BE49-F238E27FC236}">
                <a16:creationId xmlns:a16="http://schemas.microsoft.com/office/drawing/2014/main" id="{6FF49684-3A2A-C13C-31BD-68619E0F323F}"/>
              </a:ext>
            </a:extLst>
          </p:cNvPr>
          <p:cNvSpPr>
            <a:spLocks noGrp="1"/>
          </p:cNvSpPr>
          <p:nvPr>
            <p:ph idx="1"/>
          </p:nvPr>
        </p:nvSpPr>
        <p:spPr/>
        <p:txBody>
          <a:bodyPr>
            <a:normAutofit fontScale="62500" lnSpcReduction="20000"/>
          </a:bodyPr>
          <a:lstStyle/>
          <a:p>
            <a:r>
              <a:rPr lang="fi-FI" dirty="0"/>
              <a:t>Sote-asemien vähimmäispalvelut </a:t>
            </a:r>
          </a:p>
          <a:p>
            <a:r>
              <a:rPr lang="fi-FI" dirty="0"/>
              <a:t>Kaikissa niissä kunnissa, joissa ei ole sotekeskusta, on sote-asema.</a:t>
            </a:r>
          </a:p>
          <a:p>
            <a:r>
              <a:rPr lang="fi-FI" dirty="0"/>
              <a:t> Lääkäri- ja hoitajavastaanotot arkisin virka-aikaan, tarpeen mukaan 1–5 päivänä viikossa </a:t>
            </a:r>
          </a:p>
          <a:p>
            <a:pPr marL="0" indent="0">
              <a:buNone/>
            </a:pPr>
            <a:br>
              <a:rPr lang="fi-FI" dirty="0"/>
            </a:br>
            <a:r>
              <a:rPr lang="fi-FI" dirty="0"/>
              <a:t>	▪ Tavoitteena vähintään yksi lääkärivastaanottopäivä/viikko/1500 asukasta</a:t>
            </a:r>
          </a:p>
          <a:p>
            <a:r>
              <a:rPr lang="fi-FI" dirty="0"/>
              <a:t> Näytteenottopalvelut ja vierianalytiikka suppeasti </a:t>
            </a:r>
          </a:p>
          <a:p>
            <a:r>
              <a:rPr lang="fi-FI" dirty="0"/>
              <a:t> Työikäisten sosiaalipalveluja ja vammaispalveluja </a:t>
            </a:r>
          </a:p>
          <a:p>
            <a:r>
              <a:rPr lang="fi-FI" dirty="0"/>
              <a:t> Äitiys- ja lastenneuvola (ei välttämättä samassa kiinteistössä, mutta saman kunnan alueella) </a:t>
            </a:r>
          </a:p>
          <a:p>
            <a:r>
              <a:rPr lang="fi-FI" dirty="0"/>
              <a:t> Ikääntyneiden palveluita </a:t>
            </a:r>
          </a:p>
          <a:p>
            <a:r>
              <a:rPr lang="fi-FI" dirty="0"/>
              <a:t> Osalla sote-asemia järjestetään resurssien puitteissa </a:t>
            </a:r>
          </a:p>
          <a:p>
            <a:pPr lvl="1"/>
            <a:r>
              <a:rPr lang="fi-FI" dirty="0"/>
              <a:t>suun terveydenhuollon palveluita, erityisesti lapsille ja nuorille </a:t>
            </a:r>
          </a:p>
          <a:p>
            <a:pPr lvl="1"/>
            <a:r>
              <a:rPr lang="fi-FI" dirty="0"/>
              <a:t>lasten, nuorten ja perheiden sosiaalipalveluja </a:t>
            </a:r>
          </a:p>
          <a:p>
            <a:pPr lvl="1"/>
            <a:r>
              <a:rPr lang="fi-FI" dirty="0"/>
              <a:t>toimintakykyä tukevia palveluja</a:t>
            </a:r>
          </a:p>
          <a:p>
            <a:pPr lvl="1"/>
            <a:r>
              <a:rPr lang="fi-FI" dirty="0"/>
              <a:t>Kaikissa toimipisteissä on asiakasohjausta ja neuvontaa sekä hoidon tarpeen arviointia.</a:t>
            </a:r>
          </a:p>
          <a:p>
            <a:pPr lvl="1"/>
            <a:r>
              <a:rPr lang="fi-FI" dirty="0"/>
              <a:t>Moniammatillinen työyhteisö tarjoaa laajat konsultaatiomahdollisuudet</a:t>
            </a:r>
          </a:p>
        </p:txBody>
      </p:sp>
    </p:spTree>
    <p:extLst>
      <p:ext uri="{BB962C8B-B14F-4D97-AF65-F5344CB8AC3E}">
        <p14:creationId xmlns:p14="http://schemas.microsoft.com/office/powerpoint/2010/main" val="181755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756B1C-DB1C-19BD-C251-071058413613}"/>
              </a:ext>
            </a:extLst>
          </p:cNvPr>
          <p:cNvSpPr>
            <a:spLocks noGrp="1"/>
          </p:cNvSpPr>
          <p:nvPr>
            <p:ph type="title"/>
          </p:nvPr>
        </p:nvSpPr>
        <p:spPr/>
        <p:txBody>
          <a:bodyPr/>
          <a:lstStyle/>
          <a:p>
            <a:r>
              <a:rPr lang="fi-FI" dirty="0"/>
              <a:t>Sote-palvelupiste</a:t>
            </a:r>
          </a:p>
        </p:txBody>
      </p:sp>
      <p:sp>
        <p:nvSpPr>
          <p:cNvPr id="3" name="Sisällön paikkamerkki 2">
            <a:extLst>
              <a:ext uri="{FF2B5EF4-FFF2-40B4-BE49-F238E27FC236}">
                <a16:creationId xmlns:a16="http://schemas.microsoft.com/office/drawing/2014/main" id="{FBA5DA83-B4F7-5B5D-0F75-E65587694E50}"/>
              </a:ext>
            </a:extLst>
          </p:cNvPr>
          <p:cNvSpPr>
            <a:spLocks noGrp="1"/>
          </p:cNvSpPr>
          <p:nvPr>
            <p:ph idx="1"/>
          </p:nvPr>
        </p:nvSpPr>
        <p:spPr/>
        <p:txBody>
          <a:bodyPr>
            <a:normAutofit lnSpcReduction="10000"/>
          </a:bodyPr>
          <a:lstStyle/>
          <a:p>
            <a:pPr marL="0" indent="0">
              <a:buNone/>
            </a:pPr>
            <a:r>
              <a:rPr lang="fi-FI" dirty="0"/>
              <a:t>Sote-palvelupisteiden vähimmäispalvelut</a:t>
            </a:r>
          </a:p>
          <a:p>
            <a:r>
              <a:rPr lang="fi-FI" dirty="0"/>
              <a:t>Alueilla, joilla on pitkät välimatkat, sote-palvelupiste täydentää palveluita tarkoituksenmukaisessa sijainnissa ja kiinteistössä.</a:t>
            </a:r>
          </a:p>
          <a:p>
            <a:r>
              <a:rPr lang="fi-FI" dirty="0"/>
              <a:t>Kaikkia palveluita ei tuoteta säännöllisesti vaan esim. yksilöiden tarpeen mukaan</a:t>
            </a:r>
          </a:p>
          <a:p>
            <a:r>
              <a:rPr lang="fi-FI" dirty="0"/>
              <a:t> Sote-palvelupisteiden ollessa tarpeenmukaisesti auki siellä tarjotaan kiireetöntä hoitajavastaanottoa ja muita lähipalveluja resurssien puitteissa, tarvittaessa etäkonsultaatioiden tuella. </a:t>
            </a:r>
          </a:p>
          <a:p>
            <a:r>
              <a:rPr lang="fi-FI" dirty="0"/>
              <a:t>Ikääntyneiden palveluita </a:t>
            </a:r>
          </a:p>
          <a:p>
            <a:r>
              <a:rPr lang="fi-FI" dirty="0"/>
              <a:t> Sote-palvelupiste tarjoaa neuvontaa ja ohjausta.</a:t>
            </a:r>
          </a:p>
        </p:txBody>
      </p:sp>
    </p:spTree>
    <p:extLst>
      <p:ext uri="{BB962C8B-B14F-4D97-AF65-F5344CB8AC3E}">
        <p14:creationId xmlns:p14="http://schemas.microsoft.com/office/powerpoint/2010/main" val="102927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8F6734-B40B-5926-50DE-DA3360E06BBA}"/>
              </a:ext>
            </a:extLst>
          </p:cNvPr>
          <p:cNvSpPr>
            <a:spLocks noGrp="1"/>
          </p:cNvSpPr>
          <p:nvPr>
            <p:ph type="title"/>
          </p:nvPr>
        </p:nvSpPr>
        <p:spPr/>
        <p:txBody>
          <a:bodyPr/>
          <a:lstStyle/>
          <a:p>
            <a:r>
              <a:rPr lang="fi-FI" dirty="0"/>
              <a:t>Terveys- ja sairaanhoitopalvelut: Terveysasemien vastaanotot</a:t>
            </a:r>
          </a:p>
        </p:txBody>
      </p:sp>
      <p:sp>
        <p:nvSpPr>
          <p:cNvPr id="3" name="Sisällön paikkamerkki 2">
            <a:extLst>
              <a:ext uri="{FF2B5EF4-FFF2-40B4-BE49-F238E27FC236}">
                <a16:creationId xmlns:a16="http://schemas.microsoft.com/office/drawing/2014/main" id="{D022165B-9AFE-7699-81AE-84AF24D2BCB4}"/>
              </a:ext>
            </a:extLst>
          </p:cNvPr>
          <p:cNvSpPr>
            <a:spLocks noGrp="1"/>
          </p:cNvSpPr>
          <p:nvPr>
            <p:ph idx="1"/>
          </p:nvPr>
        </p:nvSpPr>
        <p:spPr>
          <a:xfrm>
            <a:off x="742384" y="1825624"/>
            <a:ext cx="10611416" cy="4538961"/>
          </a:xfrm>
        </p:spPr>
        <p:txBody>
          <a:bodyPr>
            <a:normAutofit fontScale="92500" lnSpcReduction="20000"/>
          </a:bodyPr>
          <a:lstStyle/>
          <a:p>
            <a:r>
              <a:rPr lang="fi-FI" dirty="0"/>
              <a:t>Pohjois-Karjalan hyvinvointialue Siun soten sote-keskukset, -asemat ja palvelupisteet; </a:t>
            </a:r>
          </a:p>
          <a:p>
            <a:r>
              <a:rPr lang="fi-FI" dirty="0"/>
              <a:t>Ilomantsin sote-keskus ja Tuupovaaran palvelupiste</a:t>
            </a:r>
          </a:p>
          <a:p>
            <a:r>
              <a:rPr lang="fi-FI" dirty="0"/>
              <a:t>Joensuun sote-keskus sekä Hammaslahden ja Kiihtelysvaaran palvelupisteet</a:t>
            </a:r>
          </a:p>
          <a:p>
            <a:r>
              <a:rPr lang="fi-FI" dirty="0"/>
              <a:t>Kiteen sote-keskus, Rääkkylän ja Tohmajärven sote-asemat ja Kesälahden palvelupiste</a:t>
            </a:r>
          </a:p>
          <a:p>
            <a:r>
              <a:rPr lang="fi-FI" dirty="0"/>
              <a:t>Kontiolahden sote-keskus sekä Enon ja </a:t>
            </a:r>
            <a:r>
              <a:rPr lang="fi-FI" dirty="0" err="1"/>
              <a:t>Lehmon</a:t>
            </a:r>
            <a:r>
              <a:rPr lang="fi-FI" dirty="0"/>
              <a:t> palvelupisteet</a:t>
            </a:r>
          </a:p>
          <a:p>
            <a:r>
              <a:rPr lang="fi-FI" dirty="0"/>
              <a:t>Lieksan sote-keskus</a:t>
            </a:r>
          </a:p>
          <a:p>
            <a:r>
              <a:rPr lang="fi-FI" dirty="0"/>
              <a:t>Liperin sote-keskus ja Heinäveden sote-asema</a:t>
            </a:r>
          </a:p>
          <a:p>
            <a:r>
              <a:rPr lang="fi-FI" dirty="0"/>
              <a:t>Nurmeksen sote-keskus, Juuan sote-asema ja Valtimon palvelupiste</a:t>
            </a:r>
          </a:p>
          <a:p>
            <a:r>
              <a:rPr lang="fi-FI" dirty="0"/>
              <a:t>Outokummun sotekeskus ja Polvijärven sote-asema</a:t>
            </a:r>
          </a:p>
          <a:p>
            <a:endParaRPr lang="fi-FI" dirty="0"/>
          </a:p>
        </p:txBody>
      </p:sp>
    </p:spTree>
    <p:extLst>
      <p:ext uri="{BB962C8B-B14F-4D97-AF65-F5344CB8AC3E}">
        <p14:creationId xmlns:p14="http://schemas.microsoft.com/office/powerpoint/2010/main" val="26036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9C64BB-D015-D45B-9232-B737BF0BD1A8}"/>
              </a:ext>
            </a:extLst>
          </p:cNvPr>
          <p:cNvSpPr>
            <a:spLocks noGrp="1"/>
          </p:cNvSpPr>
          <p:nvPr>
            <p:ph type="title"/>
          </p:nvPr>
        </p:nvSpPr>
        <p:spPr/>
        <p:txBody>
          <a:bodyPr/>
          <a:lstStyle/>
          <a:p>
            <a:r>
              <a:rPr lang="fi-FI" dirty="0"/>
              <a:t>Oikeaan palveluun, oikeaan aikaan, oikeassa paikassa</a:t>
            </a:r>
          </a:p>
        </p:txBody>
      </p:sp>
      <p:pic>
        <p:nvPicPr>
          <p:cNvPr id="8" name="Sisällön paikkamerkki 7">
            <a:extLst>
              <a:ext uri="{FF2B5EF4-FFF2-40B4-BE49-F238E27FC236}">
                <a16:creationId xmlns:a16="http://schemas.microsoft.com/office/drawing/2014/main" id="{31C8EEB3-D937-44EE-90DE-F07B8B3C9061}"/>
              </a:ext>
            </a:extLst>
          </p:cNvPr>
          <p:cNvPicPr>
            <a:picLocks noGrp="1" noChangeAspect="1"/>
          </p:cNvPicPr>
          <p:nvPr>
            <p:ph idx="1"/>
          </p:nvPr>
        </p:nvPicPr>
        <p:blipFill>
          <a:blip r:embed="rId2"/>
          <a:stretch>
            <a:fillRect/>
          </a:stretch>
        </p:blipFill>
        <p:spPr>
          <a:xfrm>
            <a:off x="7167385" y="1253331"/>
            <a:ext cx="4351338" cy="4351338"/>
          </a:xfrm>
          <a:prstGeom prst="rect">
            <a:avLst/>
          </a:prstGeom>
        </p:spPr>
      </p:pic>
      <p:sp>
        <p:nvSpPr>
          <p:cNvPr id="10" name="Tekstiruutu 9">
            <a:extLst>
              <a:ext uri="{FF2B5EF4-FFF2-40B4-BE49-F238E27FC236}">
                <a16:creationId xmlns:a16="http://schemas.microsoft.com/office/drawing/2014/main" id="{5C555D90-2636-3F15-37DF-207C06BAC7EA}"/>
              </a:ext>
            </a:extLst>
          </p:cNvPr>
          <p:cNvSpPr txBox="1"/>
          <p:nvPr/>
        </p:nvSpPr>
        <p:spPr>
          <a:xfrm>
            <a:off x="432326" y="1852983"/>
            <a:ext cx="6097554" cy="2862322"/>
          </a:xfrm>
          <a:prstGeom prst="rect">
            <a:avLst/>
          </a:prstGeom>
          <a:noFill/>
        </p:spPr>
        <p:txBody>
          <a:bodyPr wrap="square">
            <a:spAutoFit/>
          </a:bodyPr>
          <a:lstStyle/>
          <a:p>
            <a:pPr algn="l"/>
            <a:r>
              <a:rPr lang="fi-FI" b="0" i="0" dirty="0">
                <a:solidFill>
                  <a:srgbClr val="323130"/>
                </a:solidFill>
                <a:effectLst/>
                <a:latin typeface="Segoe UI" panose="020B0502040204020203" pitchFamily="34" charset="0"/>
              </a:rPr>
              <a:t>Palvelustrategialla toteutetaan palvelulupaustamme ja varmistetaan, että asiakkaamme pääsee oikeaan palveluun, oikeaan aikaan ja oikeassa paikassa.</a:t>
            </a:r>
          </a:p>
          <a:p>
            <a:pPr algn="l"/>
            <a:r>
              <a:rPr lang="fi-FI" b="0" i="0" dirty="0">
                <a:solidFill>
                  <a:srgbClr val="323130"/>
                </a:solidFill>
                <a:effectLst/>
                <a:latin typeface="Segoe UI" panose="020B0502040204020203" pitchFamily="34" charset="0"/>
              </a:rPr>
              <a:t>Palvelustrategian keskeinen asia on toimiva ja monikanavainen asiakasohjaus. Asiakas voi ottaa yhteyttä hänelle sopivimmalla tavalla, selvitämme hänen tarpeensa heti ja varmistamme, että asiakas saa tarpeensa mukaista apua ja palvelua. </a:t>
            </a:r>
          </a:p>
          <a:p>
            <a:pPr algn="l"/>
            <a:r>
              <a:rPr lang="fi-FI" b="0" i="0" dirty="0">
                <a:solidFill>
                  <a:srgbClr val="323130"/>
                </a:solidFill>
                <a:effectLst/>
                <a:latin typeface="Segoe UI" panose="020B0502040204020203" pitchFamily="34" charset="0"/>
              </a:rPr>
              <a:t>Lisäksi huomioimme pitkäaikaisasiakkaat ja varmistamme hoidon jatkuvuuden.</a:t>
            </a:r>
          </a:p>
        </p:txBody>
      </p:sp>
    </p:spTree>
    <p:extLst>
      <p:ext uri="{BB962C8B-B14F-4D97-AF65-F5344CB8AC3E}">
        <p14:creationId xmlns:p14="http://schemas.microsoft.com/office/powerpoint/2010/main" val="42754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379EA-B066-44AE-22A0-6814A4549C96}"/>
              </a:ext>
            </a:extLst>
          </p:cNvPr>
          <p:cNvSpPr>
            <a:spLocks noGrp="1"/>
          </p:cNvSpPr>
          <p:nvPr>
            <p:ph type="title"/>
          </p:nvPr>
        </p:nvSpPr>
        <p:spPr>
          <a:xfrm>
            <a:off x="756719" y="211216"/>
            <a:ext cx="10515600" cy="1325563"/>
          </a:xfrm>
        </p:spPr>
        <p:txBody>
          <a:bodyPr/>
          <a:lstStyle/>
          <a:p>
            <a:r>
              <a:rPr lang="fi-FI" dirty="0"/>
              <a:t>Oikeaan palveluun, oikeaan aikaan, oikeassa paikassa</a:t>
            </a:r>
          </a:p>
        </p:txBody>
      </p:sp>
      <p:sp>
        <p:nvSpPr>
          <p:cNvPr id="3" name="Sisällön paikkamerkki 2">
            <a:extLst>
              <a:ext uri="{FF2B5EF4-FFF2-40B4-BE49-F238E27FC236}">
                <a16:creationId xmlns:a16="http://schemas.microsoft.com/office/drawing/2014/main" id="{E5854198-F04D-A188-CDD2-E2F4A2D2E9A0}"/>
              </a:ext>
            </a:extLst>
          </p:cNvPr>
          <p:cNvSpPr>
            <a:spLocks noGrp="1"/>
          </p:cNvSpPr>
          <p:nvPr>
            <p:ph idx="1"/>
          </p:nvPr>
        </p:nvSpPr>
        <p:spPr>
          <a:xfrm>
            <a:off x="838200" y="1825624"/>
            <a:ext cx="10804556" cy="4439373"/>
          </a:xfrm>
        </p:spPr>
        <p:txBody>
          <a:bodyPr>
            <a:normAutofit fontScale="55000" lnSpcReduction="20000"/>
          </a:bodyPr>
          <a:lstStyle/>
          <a:p>
            <a:pPr>
              <a:lnSpc>
                <a:spcPct val="170000"/>
              </a:lnSpc>
            </a:pPr>
            <a:r>
              <a:rPr lang="fi-FI" dirty="0"/>
              <a:t>Voit asioida vapaasti sinulle kulloinkin parhaiten sopivalla Siun soten sote-keskuksessa, sote-asemalla tai sotepalvelupisteellä. </a:t>
            </a:r>
          </a:p>
          <a:p>
            <a:pPr>
              <a:lnSpc>
                <a:spcPct val="170000"/>
              </a:lnSpc>
            </a:pPr>
            <a:r>
              <a:rPr lang="fi-FI" dirty="0"/>
              <a:t>Henkeä uhkaavissa tilanteissa soita 112. Jos tarvitset muuta kiireellistä hoitoa, soita terveysasemalle tai maksuttomaan Päivystysapu 116 117 –palveluun. </a:t>
            </a:r>
          </a:p>
          <a:p>
            <a:pPr algn="l">
              <a:lnSpc>
                <a:spcPct val="170000"/>
              </a:lnSpc>
            </a:pPr>
            <a:r>
              <a:rPr lang="fi-FI" b="0" i="0" dirty="0">
                <a:solidFill>
                  <a:srgbClr val="003F72"/>
                </a:solidFill>
                <a:effectLst/>
                <a:latin typeface="Trebuchet MS" panose="020B0603020202020204" pitchFamily="34" charset="0"/>
              </a:rPr>
              <a:t>Terveysasemien ajanvaraus- ja neuvontanumeroissa vastaa ensin äänite, joka kertoo </a:t>
            </a:r>
            <a:r>
              <a:rPr lang="fi-FI" b="0" i="0" u="sng" dirty="0">
                <a:solidFill>
                  <a:srgbClr val="003F72"/>
                </a:solidFill>
                <a:effectLst/>
                <a:latin typeface="Trebuchet MS" panose="020B0603020202020204" pitchFamily="34" charset="0"/>
                <a:hlinkClick r:id="rId2"/>
              </a:rPr>
              <a:t>ohjeet takaisinsoittopyynnön jättämiseen.</a:t>
            </a:r>
            <a:r>
              <a:rPr lang="fi-FI" b="0" i="0" dirty="0">
                <a:solidFill>
                  <a:srgbClr val="003F72"/>
                </a:solidFill>
                <a:effectLst/>
                <a:latin typeface="Trebuchet MS" panose="020B0603020202020204" pitchFamily="34" charset="0"/>
              </a:rPr>
              <a:t> </a:t>
            </a:r>
            <a:r>
              <a:rPr lang="fi-FI" b="1" i="0" dirty="0">
                <a:solidFill>
                  <a:srgbClr val="003F72"/>
                </a:solidFill>
                <a:effectLst/>
                <a:latin typeface="Trebuchet MS" panose="020B0603020202020204" pitchFamily="34" charset="0"/>
              </a:rPr>
              <a:t>Jätä aina ensisijaisesti takaisinsoittopyyntö</a:t>
            </a:r>
            <a:r>
              <a:rPr lang="fi-FI" b="0" i="0" dirty="0">
                <a:solidFill>
                  <a:srgbClr val="003F72"/>
                </a:solidFill>
                <a:effectLst/>
                <a:latin typeface="Trebuchet MS" panose="020B0603020202020204" pitchFamily="34" charset="0"/>
              </a:rPr>
              <a:t>. Soitamme sinulle takaisin mahdollisimman pian, aina kuitenkin saman arkipäivän aikana.</a:t>
            </a:r>
          </a:p>
          <a:p>
            <a:pPr algn="l">
              <a:lnSpc>
                <a:spcPct val="170000"/>
              </a:lnSpc>
            </a:pPr>
            <a:r>
              <a:rPr lang="fi-FI" b="0" i="0" dirty="0">
                <a:solidFill>
                  <a:srgbClr val="003F72"/>
                </a:solidFill>
                <a:effectLst/>
                <a:latin typeface="Trebuchet MS" panose="020B0603020202020204" pitchFamily="34" charset="0"/>
              </a:rPr>
              <a:t> Takaisinsoitto soitetaan vain kerran. Jos et pystynyt vastaamaan takaisinsoittoon, jätä uusi takaisinsoittopyyntö. Mikäli et halua jättää soittopyyntöä, jäät jonoon.</a:t>
            </a:r>
          </a:p>
          <a:p>
            <a:pPr algn="l">
              <a:lnSpc>
                <a:spcPct val="170000"/>
              </a:lnSpc>
            </a:pPr>
            <a:r>
              <a:rPr lang="fi-FI" b="0" i="0" dirty="0">
                <a:solidFill>
                  <a:srgbClr val="003F72"/>
                </a:solidFill>
                <a:effectLst/>
                <a:latin typeface="Trebuchet MS" panose="020B0603020202020204" pitchFamily="34" charset="0"/>
              </a:rPr>
              <a:t>Laboratorion, röntgenin ja Marevan-hoidon vastauksia tulee ensisijaisesti katsoa </a:t>
            </a:r>
            <a:r>
              <a:rPr lang="fi-FI" b="0" i="0" u="sng" dirty="0">
                <a:solidFill>
                  <a:srgbClr val="C94313"/>
                </a:solidFill>
                <a:effectLst/>
                <a:latin typeface="Trebuchet MS" panose="020B0603020202020204" pitchFamily="34" charset="0"/>
                <a:hlinkClick r:id="rId3"/>
              </a:rPr>
              <a:t>Omakanta-palvelusta.</a:t>
            </a:r>
            <a:endParaRPr lang="fi-FI" b="0" i="0" dirty="0">
              <a:solidFill>
                <a:srgbClr val="003F72"/>
              </a:solidFill>
              <a:effectLst/>
              <a:latin typeface="Trebuchet MS" panose="020B0603020202020204" pitchFamily="34" charset="0"/>
            </a:endParaRPr>
          </a:p>
          <a:p>
            <a:endParaRPr lang="fi-FI" dirty="0"/>
          </a:p>
        </p:txBody>
      </p:sp>
    </p:spTree>
    <p:extLst>
      <p:ext uri="{BB962C8B-B14F-4D97-AF65-F5344CB8AC3E}">
        <p14:creationId xmlns:p14="http://schemas.microsoft.com/office/powerpoint/2010/main" val="13000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19A789-2947-7E90-2723-C7855243903F}"/>
              </a:ext>
            </a:extLst>
          </p:cNvPr>
          <p:cNvSpPr>
            <a:spLocks noGrp="1"/>
          </p:cNvSpPr>
          <p:nvPr>
            <p:ph type="title"/>
          </p:nvPr>
        </p:nvSpPr>
        <p:spPr/>
        <p:txBody>
          <a:bodyPr/>
          <a:lstStyle/>
          <a:p>
            <a:r>
              <a:rPr lang="fi-FI" dirty="0"/>
              <a:t>Terveyspalvelujen saatavuus </a:t>
            </a:r>
          </a:p>
        </p:txBody>
      </p:sp>
      <p:sp>
        <p:nvSpPr>
          <p:cNvPr id="3" name="Sisällön paikkamerkki 2">
            <a:extLst>
              <a:ext uri="{FF2B5EF4-FFF2-40B4-BE49-F238E27FC236}">
                <a16:creationId xmlns:a16="http://schemas.microsoft.com/office/drawing/2014/main" id="{46BA2988-7919-30E9-D1FD-5FAFCB2DB7FA}"/>
              </a:ext>
            </a:extLst>
          </p:cNvPr>
          <p:cNvSpPr>
            <a:spLocks noGrp="1"/>
          </p:cNvSpPr>
          <p:nvPr>
            <p:ph idx="1"/>
          </p:nvPr>
        </p:nvSpPr>
        <p:spPr>
          <a:xfrm>
            <a:off x="624689" y="1421394"/>
            <a:ext cx="10729111" cy="4755569"/>
          </a:xfrm>
        </p:spPr>
        <p:txBody>
          <a:bodyPr/>
          <a:lstStyle/>
          <a:p>
            <a:r>
              <a:rPr lang="fi-FI" sz="2800" dirty="0">
                <a:latin typeface="Calibri"/>
                <a:ea typeface="Calibri"/>
                <a:cs typeface="Calibri"/>
              </a:rPr>
              <a:t>Väestöpohja ja palvelutarve: Kiteen sosiaali- ja terveyskeskuksen vaikutusalue</a:t>
            </a:r>
          </a:p>
          <a:p>
            <a:endParaRPr lang="fi-FI" dirty="0"/>
          </a:p>
        </p:txBody>
      </p:sp>
      <p:pic>
        <p:nvPicPr>
          <p:cNvPr id="4" name="Kuva 3" descr="Kuva, joka sisältää kohteen kartta, teksti, atlas, diagrammi&#10;&#10;Kuvaus luotu automaattisesti">
            <a:extLst>
              <a:ext uri="{FF2B5EF4-FFF2-40B4-BE49-F238E27FC236}">
                <a16:creationId xmlns:a16="http://schemas.microsoft.com/office/drawing/2014/main" id="{C8AC58A3-4009-D49F-643F-30178E55264C}"/>
              </a:ext>
            </a:extLst>
          </p:cNvPr>
          <p:cNvPicPr>
            <a:picLocks noChangeAspect="1"/>
          </p:cNvPicPr>
          <p:nvPr/>
        </p:nvPicPr>
        <p:blipFill>
          <a:blip r:embed="rId2"/>
          <a:stretch>
            <a:fillRect/>
          </a:stretch>
        </p:blipFill>
        <p:spPr>
          <a:xfrm>
            <a:off x="7241675" y="2374900"/>
            <a:ext cx="4792165" cy="4114800"/>
          </a:xfrm>
          <a:prstGeom prst="rect">
            <a:avLst/>
          </a:prstGeom>
        </p:spPr>
      </p:pic>
      <p:graphicFrame>
        <p:nvGraphicFramePr>
          <p:cNvPr id="5" name="Taulukko 4">
            <a:extLst>
              <a:ext uri="{FF2B5EF4-FFF2-40B4-BE49-F238E27FC236}">
                <a16:creationId xmlns:a16="http://schemas.microsoft.com/office/drawing/2014/main" id="{8E2CFDEC-A666-DF9B-1E41-2D35B038015E}"/>
              </a:ext>
            </a:extLst>
          </p:cNvPr>
          <p:cNvGraphicFramePr>
            <a:graphicFrameLocks noGrp="1"/>
          </p:cNvGraphicFramePr>
          <p:nvPr>
            <p:extLst>
              <p:ext uri="{D42A27DB-BD31-4B8C-83A1-F6EECF244321}">
                <p14:modId xmlns:p14="http://schemas.microsoft.com/office/powerpoint/2010/main" val="2527353990"/>
              </p:ext>
            </p:extLst>
          </p:nvPr>
        </p:nvGraphicFramePr>
        <p:xfrm>
          <a:off x="532472" y="4001294"/>
          <a:ext cx="5246454" cy="1902128"/>
        </p:xfrm>
        <a:graphic>
          <a:graphicData uri="http://schemas.openxmlformats.org/drawingml/2006/table">
            <a:tbl>
              <a:tblPr/>
              <a:tblGrid>
                <a:gridCol w="1512000">
                  <a:extLst>
                    <a:ext uri="{9D8B030D-6E8A-4147-A177-3AD203B41FA5}">
                      <a16:colId xmlns:a16="http://schemas.microsoft.com/office/drawing/2014/main" val="3553875661"/>
                    </a:ext>
                  </a:extLst>
                </a:gridCol>
                <a:gridCol w="657474">
                  <a:extLst>
                    <a:ext uri="{9D8B030D-6E8A-4147-A177-3AD203B41FA5}">
                      <a16:colId xmlns:a16="http://schemas.microsoft.com/office/drawing/2014/main" val="684155405"/>
                    </a:ext>
                  </a:extLst>
                </a:gridCol>
                <a:gridCol w="1025660">
                  <a:extLst>
                    <a:ext uri="{9D8B030D-6E8A-4147-A177-3AD203B41FA5}">
                      <a16:colId xmlns:a16="http://schemas.microsoft.com/office/drawing/2014/main" val="2892333743"/>
                    </a:ext>
                  </a:extLst>
                </a:gridCol>
                <a:gridCol w="1025660">
                  <a:extLst>
                    <a:ext uri="{9D8B030D-6E8A-4147-A177-3AD203B41FA5}">
                      <a16:colId xmlns:a16="http://schemas.microsoft.com/office/drawing/2014/main" val="4099883630"/>
                    </a:ext>
                  </a:extLst>
                </a:gridCol>
                <a:gridCol w="1025660">
                  <a:extLst>
                    <a:ext uri="{9D8B030D-6E8A-4147-A177-3AD203B41FA5}">
                      <a16:colId xmlns:a16="http://schemas.microsoft.com/office/drawing/2014/main" val="4196796963"/>
                    </a:ext>
                  </a:extLst>
                </a:gridCol>
              </a:tblGrid>
              <a:tr h="630641">
                <a:tc gridSpan="2">
                  <a:txBody>
                    <a:bodyPr/>
                    <a:lstStyle/>
                    <a:p>
                      <a:pPr algn="l" fontAlgn="b"/>
                      <a:r>
                        <a:rPr lang="fi-FI" sz="1200" b="1" i="0" u="none" strike="noStrike">
                          <a:solidFill>
                            <a:srgbClr val="000000"/>
                          </a:solidFill>
                          <a:effectLst/>
                          <a:latin typeface="Calibri" panose="020F0502020204030204" pitchFamily="34" charset="0"/>
                        </a:rPr>
                        <a:t>Ikävakioimaton sairastavuusindeksi (2022)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fi-FI"/>
                    </a:p>
                  </a:txBody>
                  <a:tcPr/>
                </a:tc>
                <a:tc>
                  <a:txBody>
                    <a:bodyPr/>
                    <a:lstStyle/>
                    <a:p>
                      <a:pPr algn="ctr" fontAlgn="b"/>
                      <a:r>
                        <a:rPr lang="fi-FI" sz="1200" b="1" i="0" u="none" strike="noStrike">
                          <a:solidFill>
                            <a:srgbClr val="000000"/>
                          </a:solidFill>
                          <a:effectLst/>
                          <a:latin typeface="Calibri" panose="020F0502020204030204" pitchFamily="34" charset="0"/>
                        </a:rPr>
                        <a:t>Painotettu väestö </a:t>
                      </a:r>
                    </a:p>
                    <a:p>
                      <a:pPr algn="ctr" fontAlgn="b"/>
                      <a:r>
                        <a:rPr lang="fi-FI" sz="1200" b="1" i="0" u="none" strike="noStrike">
                          <a:solidFill>
                            <a:srgbClr val="000000"/>
                          </a:solidFill>
                          <a:effectLst/>
                          <a:latin typeface="Calibri" panose="020F0502020204030204" pitchFamily="34" charset="0"/>
                        </a:rPr>
                        <a:t>(2025 ennuste)</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fi-FI" sz="1200" b="1" i="0" u="none" strike="noStrike">
                          <a:solidFill>
                            <a:srgbClr val="000000"/>
                          </a:solidFill>
                          <a:effectLst/>
                          <a:latin typeface="Calibri" panose="020F0502020204030204" pitchFamily="34" charset="0"/>
                        </a:rPr>
                        <a:t>Painotettu väestö </a:t>
                      </a:r>
                    </a:p>
                    <a:p>
                      <a:pPr algn="ctr" fontAlgn="b"/>
                      <a:r>
                        <a:rPr lang="fi-FI" sz="1200" b="1" i="0" u="none" strike="noStrike">
                          <a:solidFill>
                            <a:srgbClr val="000000"/>
                          </a:solidFill>
                          <a:effectLst/>
                          <a:latin typeface="Calibri" panose="020F0502020204030204" pitchFamily="34" charset="0"/>
                        </a:rPr>
                        <a:t>(2030 ennuste)</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fi-FI" sz="1200" b="1" i="0" u="none" strike="noStrike">
                          <a:solidFill>
                            <a:srgbClr val="000000"/>
                          </a:solidFill>
                          <a:effectLst/>
                          <a:latin typeface="Calibri" panose="020F0502020204030204" pitchFamily="34" charset="0"/>
                        </a:rPr>
                        <a:t>Painotettu väestö </a:t>
                      </a:r>
                    </a:p>
                    <a:p>
                      <a:pPr algn="ctr" fontAlgn="b"/>
                      <a:r>
                        <a:rPr lang="fi-FI" sz="1200" b="1" i="0" u="none" strike="noStrike">
                          <a:solidFill>
                            <a:srgbClr val="000000"/>
                          </a:solidFill>
                          <a:effectLst/>
                          <a:latin typeface="Calibri" panose="020F0502020204030204" pitchFamily="34" charset="0"/>
                        </a:rPr>
                        <a:t>(2038 ennuste)</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154845"/>
                  </a:ext>
                </a:extLst>
              </a:tr>
              <a:tr h="252000">
                <a:tc>
                  <a:txBody>
                    <a:bodyPr/>
                    <a:lstStyle/>
                    <a:p>
                      <a:pPr algn="l" fontAlgn="b"/>
                      <a:r>
                        <a:rPr lang="fi-FI" sz="1200" b="0" i="0" u="none" strike="noStrike">
                          <a:solidFill>
                            <a:srgbClr val="000000"/>
                          </a:solidFill>
                          <a:effectLst/>
                          <a:latin typeface="Calibri" panose="020F0502020204030204" pitchFamily="34" charset="0"/>
                        </a:rPr>
                        <a:t>Kitee</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137,1</a:t>
                      </a:r>
                    </a:p>
                  </a:txBody>
                  <a:tcPr marL="6350" marR="6350" marT="6350" marB="0" anchor="ctr">
                    <a:lnL>
                      <a:noFill/>
                    </a:lnL>
                    <a:lnR>
                      <a:noFill/>
                    </a:lnR>
                    <a:lnT>
                      <a:noFill/>
                    </a:lnT>
                    <a:lnB>
                      <a:noFill/>
                    </a:lnB>
                    <a:solidFill>
                      <a:srgbClr val="FAA8AB"/>
                    </a:solidFill>
                  </a:tcPr>
                </a:tc>
                <a:tc>
                  <a:txBody>
                    <a:bodyPr/>
                    <a:lstStyle/>
                    <a:p>
                      <a:pPr algn="ctr" fontAlgn="b"/>
                      <a:r>
                        <a:rPr lang="fi-FI" sz="1200" b="0" i="1" u="none" strike="noStrike">
                          <a:solidFill>
                            <a:srgbClr val="000000"/>
                          </a:solidFill>
                          <a:effectLst/>
                          <a:latin typeface="Calibri" panose="020F0502020204030204" pitchFamily="34" charset="0"/>
                        </a:rPr>
                        <a:t>12 934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fi-FI" sz="1200" b="0" i="1" u="none" strike="noStrike">
                          <a:solidFill>
                            <a:srgbClr val="000000"/>
                          </a:solidFill>
                          <a:effectLst/>
                          <a:latin typeface="Calibri" panose="020F0502020204030204" pitchFamily="34" charset="0"/>
                        </a:rPr>
                        <a:t>12 077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fi-FI" sz="1200" b="0" i="1" u="none" strike="noStrike">
                          <a:solidFill>
                            <a:srgbClr val="000000"/>
                          </a:solidFill>
                          <a:effectLst/>
                          <a:latin typeface="Calibri" panose="020F0502020204030204" pitchFamily="34" charset="0"/>
                        </a:rPr>
                        <a:t>11 000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041054059"/>
                  </a:ext>
                </a:extLst>
              </a:tr>
              <a:tr h="252000">
                <a:tc>
                  <a:txBody>
                    <a:bodyPr/>
                    <a:lstStyle/>
                    <a:p>
                      <a:pPr algn="l" fontAlgn="b"/>
                      <a:r>
                        <a:rPr lang="fi-FI" sz="1200" b="0" i="1" u="none" strike="noStrike">
                          <a:solidFill>
                            <a:srgbClr val="000000"/>
                          </a:solidFill>
                          <a:effectLst/>
                          <a:latin typeface="Calibri" panose="020F0502020204030204" pitchFamily="34" charset="0"/>
                        </a:rPr>
                        <a:t>Kesälahden kk. *)</a:t>
                      </a:r>
                    </a:p>
                  </a:txBody>
                  <a:tcPr marL="6350" marR="6350" marT="6350" marB="0" anchor="ctr">
                    <a:lnL>
                      <a:noFill/>
                    </a:lnL>
                    <a:lnR>
                      <a:noFill/>
                    </a:lnR>
                    <a:lnT>
                      <a:noFill/>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137,1</a:t>
                      </a:r>
                    </a:p>
                  </a:txBody>
                  <a:tcPr marL="6350" marR="6350" marT="6350" marB="0" anchor="ctr">
                    <a:lnL>
                      <a:noFill/>
                    </a:lnL>
                    <a:lnR>
                      <a:noFill/>
                    </a:lnR>
                    <a:lnT>
                      <a:noFill/>
                    </a:lnT>
                    <a:lnB>
                      <a:noFill/>
                    </a:lnB>
                    <a:solidFill>
                      <a:srgbClr val="FAAFB2"/>
                    </a:solidFill>
                  </a:tcPr>
                </a:tc>
                <a:tc>
                  <a:txBody>
                    <a:bodyPr/>
                    <a:lstStyle/>
                    <a:p>
                      <a:pPr algn="ctr" fontAlgn="b"/>
                      <a:r>
                        <a:rPr lang="fi-FI" sz="1200" b="0" i="1" u="none" strike="noStrike">
                          <a:solidFill>
                            <a:srgbClr val="000000"/>
                          </a:solidFill>
                          <a:effectLst/>
                          <a:latin typeface="Calibri" panose="020F0502020204030204" pitchFamily="34" charset="0"/>
                        </a:rPr>
                        <a:t>1 157 </a:t>
                      </a:r>
                    </a:p>
                  </a:txBody>
                  <a:tcPr marL="6350" marR="6350" marT="6350" marB="0" anchor="ctr">
                    <a:lnL>
                      <a:noFill/>
                    </a:lnL>
                    <a:lnR>
                      <a:noFill/>
                    </a:lnR>
                    <a:lnT>
                      <a:noFill/>
                    </a:lnT>
                    <a:lnB>
                      <a:noFill/>
                    </a:lnB>
                    <a:noFill/>
                  </a:tcPr>
                </a:tc>
                <a:tc>
                  <a:txBody>
                    <a:bodyPr/>
                    <a:lstStyle/>
                    <a:p>
                      <a:pPr algn="ctr" fontAlgn="b"/>
                      <a:endParaRPr lang="fi-FI" sz="1200" b="0" i="1"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noFill/>
                  </a:tcPr>
                </a:tc>
                <a:tc>
                  <a:txBody>
                    <a:bodyPr/>
                    <a:lstStyle/>
                    <a:p>
                      <a:pPr algn="ctr" fontAlgn="b"/>
                      <a:endParaRPr lang="fi-FI" sz="1200" b="0" i="1"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noFill/>
                  </a:tcPr>
                </a:tc>
                <a:extLst>
                  <a:ext uri="{0D108BD9-81ED-4DB2-BD59-A6C34878D82A}">
                    <a16:rowId xmlns:a16="http://schemas.microsoft.com/office/drawing/2014/main" val="2540823731"/>
                  </a:ext>
                </a:extLst>
              </a:tr>
              <a:tr h="252000">
                <a:tc>
                  <a:txBody>
                    <a:bodyPr/>
                    <a:lstStyle/>
                    <a:p>
                      <a:pPr algn="l" fontAlgn="b"/>
                      <a:r>
                        <a:rPr lang="fi-FI" sz="1200" b="0" i="0" u="none" strike="noStrike">
                          <a:solidFill>
                            <a:srgbClr val="000000"/>
                          </a:solidFill>
                          <a:effectLst/>
                          <a:latin typeface="Calibri" panose="020F0502020204030204" pitchFamily="34" charset="0"/>
                        </a:rPr>
                        <a:t>Rääkkylä</a:t>
                      </a:r>
                    </a:p>
                  </a:txBody>
                  <a:tcPr marL="6350" marR="6350" marT="6350" marB="0" anchor="ctr">
                    <a:lnL>
                      <a:noFill/>
                    </a:lnL>
                    <a:lnR>
                      <a:noFill/>
                    </a:lnR>
                    <a:lnT>
                      <a:noFill/>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151,9</a:t>
                      </a:r>
                    </a:p>
                  </a:txBody>
                  <a:tcPr marL="6350" marR="6350" marT="6350" marB="0" anchor="ctr">
                    <a:lnL>
                      <a:noFill/>
                    </a:lnL>
                    <a:lnR>
                      <a:noFill/>
                    </a:lnR>
                    <a:lnT>
                      <a:noFill/>
                    </a:lnT>
                    <a:lnB>
                      <a:noFill/>
                    </a:lnB>
                    <a:solidFill>
                      <a:srgbClr val="F98C8E"/>
                    </a:solidFill>
                  </a:tcPr>
                </a:tc>
                <a:tc>
                  <a:txBody>
                    <a:bodyPr/>
                    <a:lstStyle/>
                    <a:p>
                      <a:pPr algn="ctr" fontAlgn="b"/>
                      <a:r>
                        <a:rPr lang="fi-FI" sz="1200" b="0" i="1" u="none" strike="noStrike">
                          <a:solidFill>
                            <a:srgbClr val="000000"/>
                          </a:solidFill>
                          <a:effectLst/>
                          <a:latin typeface="Calibri" panose="020F0502020204030204" pitchFamily="34" charset="0"/>
                        </a:rPr>
                        <a:t>2 725 </a:t>
                      </a:r>
                    </a:p>
                  </a:txBody>
                  <a:tcPr marL="6350" marR="6350" marT="6350" marB="0" anchor="ctr">
                    <a:lnL>
                      <a:noFill/>
                    </a:lnL>
                    <a:lnR>
                      <a:noFill/>
                    </a:lnR>
                    <a:lnT>
                      <a:noFill/>
                    </a:lnT>
                    <a:lnB>
                      <a:noFill/>
                    </a:lnB>
                    <a:noFill/>
                  </a:tcPr>
                </a:tc>
                <a:tc>
                  <a:txBody>
                    <a:bodyPr/>
                    <a:lstStyle/>
                    <a:p>
                      <a:pPr algn="ctr" fontAlgn="b"/>
                      <a:r>
                        <a:rPr lang="fi-FI" sz="1200" b="0" i="1" u="none" strike="noStrike">
                          <a:solidFill>
                            <a:srgbClr val="000000"/>
                          </a:solidFill>
                          <a:effectLst/>
                          <a:latin typeface="Calibri" panose="020F0502020204030204" pitchFamily="34" charset="0"/>
                        </a:rPr>
                        <a:t>2 402 </a:t>
                      </a:r>
                    </a:p>
                  </a:txBody>
                  <a:tcPr marL="6350" marR="6350" marT="6350" marB="0" anchor="ctr">
                    <a:lnL>
                      <a:noFill/>
                    </a:lnL>
                    <a:lnR>
                      <a:noFill/>
                    </a:lnR>
                    <a:lnT>
                      <a:noFill/>
                    </a:lnT>
                    <a:lnB>
                      <a:noFill/>
                    </a:lnB>
                    <a:noFill/>
                  </a:tcPr>
                </a:tc>
                <a:tc>
                  <a:txBody>
                    <a:bodyPr/>
                    <a:lstStyle/>
                    <a:p>
                      <a:pPr algn="ctr" fontAlgn="b"/>
                      <a:r>
                        <a:rPr lang="fi-FI" sz="1200" b="0" i="1" u="none" strike="noStrike">
                          <a:solidFill>
                            <a:srgbClr val="000000"/>
                          </a:solidFill>
                          <a:effectLst/>
                          <a:latin typeface="Calibri" panose="020F0502020204030204" pitchFamily="34" charset="0"/>
                        </a:rPr>
                        <a:t>2 057 </a:t>
                      </a:r>
                    </a:p>
                  </a:txBody>
                  <a:tcPr marL="6350" marR="6350" marT="6350" marB="0" anchor="ctr">
                    <a:lnL>
                      <a:noFill/>
                    </a:lnL>
                    <a:lnR>
                      <a:noFill/>
                    </a:lnR>
                    <a:lnT>
                      <a:noFill/>
                    </a:lnT>
                    <a:lnB>
                      <a:noFill/>
                    </a:lnB>
                    <a:noFill/>
                  </a:tcPr>
                </a:tc>
                <a:extLst>
                  <a:ext uri="{0D108BD9-81ED-4DB2-BD59-A6C34878D82A}">
                    <a16:rowId xmlns:a16="http://schemas.microsoft.com/office/drawing/2014/main" val="1054251929"/>
                  </a:ext>
                </a:extLst>
              </a:tr>
              <a:tr h="252000">
                <a:tc>
                  <a:txBody>
                    <a:bodyPr/>
                    <a:lstStyle/>
                    <a:p>
                      <a:pPr algn="l" fontAlgn="b"/>
                      <a:r>
                        <a:rPr lang="fi-FI" sz="1200" b="0" i="0" u="none" strike="noStrike">
                          <a:solidFill>
                            <a:srgbClr val="000000"/>
                          </a:solidFill>
                          <a:effectLst/>
                          <a:latin typeface="Calibri" panose="020F0502020204030204" pitchFamily="34" charset="0"/>
                        </a:rPr>
                        <a:t>Tohmajärvi</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fi-FI" sz="1200" b="0" i="0" u="none" strike="noStrike">
                          <a:solidFill>
                            <a:srgbClr val="000000"/>
                          </a:solidFill>
                          <a:effectLst/>
                          <a:latin typeface="Calibri" panose="020F0502020204030204" pitchFamily="34" charset="0"/>
                        </a:rPr>
                        <a:t>127,8</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FBBABD"/>
                    </a:solidFill>
                  </a:tcPr>
                </a:tc>
                <a:tc>
                  <a:txBody>
                    <a:bodyPr/>
                    <a:lstStyle/>
                    <a:p>
                      <a:pPr algn="ctr" fontAlgn="b"/>
                      <a:r>
                        <a:rPr lang="fi-FI" sz="1200" b="0" i="1" u="none" strike="noStrike">
                          <a:solidFill>
                            <a:srgbClr val="000000"/>
                          </a:solidFill>
                          <a:effectLst/>
                          <a:latin typeface="Calibri" panose="020F0502020204030204" pitchFamily="34" charset="0"/>
                        </a:rPr>
                        <a:t>4 982 </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fi-FI" sz="1200" b="0" i="1" u="none" strike="noStrike">
                          <a:solidFill>
                            <a:srgbClr val="000000"/>
                          </a:solidFill>
                          <a:effectLst/>
                          <a:latin typeface="Calibri" panose="020F0502020204030204" pitchFamily="34" charset="0"/>
                        </a:rPr>
                        <a:t>4 560 </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fi-FI" sz="1200" b="0" i="1" u="none" strike="noStrike" dirty="0">
                          <a:solidFill>
                            <a:srgbClr val="000000"/>
                          </a:solidFill>
                          <a:effectLst/>
                          <a:latin typeface="Calibri" panose="020F0502020204030204" pitchFamily="34" charset="0"/>
                        </a:rPr>
                        <a:t>4 107 </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915482"/>
                  </a:ext>
                </a:extLst>
              </a:tr>
              <a:tr h="263487">
                <a:tc>
                  <a:txBody>
                    <a:bodyPr/>
                    <a:lstStyle/>
                    <a:p>
                      <a:pPr algn="l" fontAlgn="b"/>
                      <a:r>
                        <a:rPr lang="fi-FI" sz="1200" b="1" i="0" u="none" strike="noStrike">
                          <a:solidFill>
                            <a:srgbClr val="000000"/>
                          </a:solidFill>
                          <a:effectLst/>
                          <a:latin typeface="Calibri" panose="020F0502020204030204" pitchFamily="34" charset="0"/>
                        </a:rPr>
                        <a:t>Yhteensä</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endParaRPr lang="fi-FI" sz="1200" b="1" i="0" u="none" strike="noStrike" dirty="0">
                        <a:solidFill>
                          <a:srgbClr val="000000"/>
                        </a:solidFill>
                        <a:effectLst/>
                        <a:latin typeface="Calibri" panose="020F0502020204030204"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fi-FI" sz="1200" b="1" i="1" u="none" strike="noStrike">
                          <a:solidFill>
                            <a:srgbClr val="000000"/>
                          </a:solidFill>
                          <a:effectLst/>
                          <a:latin typeface="Calibri" panose="020F0502020204030204" pitchFamily="34" charset="0"/>
                        </a:rPr>
                        <a:t>20 641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fi-FI" sz="1200" b="1" i="1" u="none" strike="noStrike">
                          <a:solidFill>
                            <a:srgbClr val="000000"/>
                          </a:solidFill>
                          <a:effectLst/>
                          <a:latin typeface="Calibri" panose="020F0502020204030204" pitchFamily="34" charset="0"/>
                        </a:rPr>
                        <a:t>19 039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fi-FI" sz="1200" b="1" i="1" u="none" strike="noStrike" dirty="0">
                          <a:solidFill>
                            <a:srgbClr val="000000"/>
                          </a:solidFill>
                          <a:effectLst/>
                          <a:latin typeface="Calibri" panose="020F0502020204030204" pitchFamily="34" charset="0"/>
                        </a:rPr>
                        <a:t>17 164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734668387"/>
                  </a:ext>
                </a:extLst>
              </a:tr>
            </a:tbl>
          </a:graphicData>
        </a:graphic>
      </p:graphicFrame>
      <p:pic>
        <p:nvPicPr>
          <p:cNvPr id="7" name="Kuva 6">
            <a:extLst>
              <a:ext uri="{FF2B5EF4-FFF2-40B4-BE49-F238E27FC236}">
                <a16:creationId xmlns:a16="http://schemas.microsoft.com/office/drawing/2014/main" id="{828ECDC6-3579-38A5-85B8-A705F8913DE1}"/>
              </a:ext>
            </a:extLst>
          </p:cNvPr>
          <p:cNvPicPr>
            <a:picLocks noChangeAspect="1"/>
          </p:cNvPicPr>
          <p:nvPr/>
        </p:nvPicPr>
        <p:blipFill>
          <a:blip r:embed="rId3"/>
          <a:stretch>
            <a:fillRect/>
          </a:stretch>
        </p:blipFill>
        <p:spPr>
          <a:xfrm>
            <a:off x="448840" y="2257687"/>
            <a:ext cx="5413717" cy="1743607"/>
          </a:xfrm>
          <a:prstGeom prst="rect">
            <a:avLst/>
          </a:prstGeom>
        </p:spPr>
      </p:pic>
    </p:spTree>
    <p:extLst>
      <p:ext uri="{BB962C8B-B14F-4D97-AF65-F5344CB8AC3E}">
        <p14:creationId xmlns:p14="http://schemas.microsoft.com/office/powerpoint/2010/main" val="149664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3D176E-323E-6571-C414-AECFDCD4F98B}"/>
              </a:ext>
            </a:extLst>
          </p:cNvPr>
          <p:cNvSpPr>
            <a:spLocks noGrp="1"/>
          </p:cNvSpPr>
          <p:nvPr>
            <p:ph type="title"/>
          </p:nvPr>
        </p:nvSpPr>
        <p:spPr>
          <a:xfrm>
            <a:off x="838200" y="217283"/>
            <a:ext cx="10614434" cy="1430448"/>
          </a:xfrm>
        </p:spPr>
        <p:txBody>
          <a:bodyPr>
            <a:normAutofit/>
          </a:bodyPr>
          <a:lstStyle/>
          <a:p>
            <a:r>
              <a:rPr lang="fi-FI" sz="3200" dirty="0"/>
              <a:t>Alueellinen sote-palvelujen järjestämissuunnitelma: </a:t>
            </a:r>
            <a:br>
              <a:rPr lang="fi-FI" sz="3200" dirty="0"/>
            </a:br>
            <a:r>
              <a:rPr lang="fi-FI" sz="3200" dirty="0"/>
              <a:t>Kitee – Tohmajärvi- Rääkkylä – Kesälahti </a:t>
            </a:r>
          </a:p>
        </p:txBody>
      </p:sp>
      <p:sp>
        <p:nvSpPr>
          <p:cNvPr id="3" name="Sisällön paikkamerkki 2">
            <a:extLst>
              <a:ext uri="{FF2B5EF4-FFF2-40B4-BE49-F238E27FC236}">
                <a16:creationId xmlns:a16="http://schemas.microsoft.com/office/drawing/2014/main" id="{D9501AEC-C872-C615-93FE-2B71C2DA8166}"/>
              </a:ext>
            </a:extLst>
          </p:cNvPr>
          <p:cNvSpPr>
            <a:spLocks noGrp="1"/>
          </p:cNvSpPr>
          <p:nvPr>
            <p:ph idx="1"/>
          </p:nvPr>
        </p:nvSpPr>
        <p:spPr/>
        <p:txBody>
          <a:bodyPr>
            <a:normAutofit fontScale="70000" lnSpcReduction="20000"/>
          </a:bodyPr>
          <a:lstStyle/>
          <a:p>
            <a:pPr lvl="1"/>
            <a:r>
              <a:rPr lang="fi-FI" sz="2800" dirty="0">
                <a:solidFill>
                  <a:schemeClr val="tx1"/>
                </a:solidFill>
                <a:latin typeface="Calibri"/>
                <a:ea typeface="Calibri"/>
                <a:cs typeface="Calibri"/>
              </a:rPr>
              <a:t>Kiteen sosiaali- ja terveyskeskus</a:t>
            </a:r>
            <a:br>
              <a:rPr lang="fi-FI" sz="2800" dirty="0">
                <a:solidFill>
                  <a:schemeClr val="tx1"/>
                </a:solidFill>
                <a:latin typeface="Calibri"/>
                <a:ea typeface="Calibri"/>
                <a:cs typeface="Calibri"/>
              </a:rPr>
            </a:br>
            <a:r>
              <a:rPr lang="fi-FI" sz="1600" dirty="0">
                <a:solidFill>
                  <a:schemeClr val="tx1"/>
                </a:solidFill>
                <a:latin typeface="Calibri"/>
                <a:ea typeface="Calibri"/>
                <a:cs typeface="Calibri"/>
              </a:rPr>
              <a:t>Terveydenhuollon palvelut </a:t>
            </a:r>
            <a:br>
              <a:rPr lang="fi-FI" sz="1600" dirty="0">
                <a:solidFill>
                  <a:schemeClr val="tx1"/>
                </a:solidFill>
                <a:latin typeface="Calibri"/>
                <a:ea typeface="Calibri"/>
                <a:cs typeface="Calibri"/>
              </a:rPr>
            </a:br>
            <a:br>
              <a:rPr lang="fi-FI" sz="1600" dirty="0">
                <a:solidFill>
                  <a:schemeClr val="tx1"/>
                </a:solidFill>
                <a:latin typeface="Calibri"/>
                <a:ea typeface="Calibri"/>
                <a:cs typeface="Calibri"/>
              </a:rPr>
            </a:br>
            <a:r>
              <a:rPr lang="fi-FI" dirty="0"/>
              <a:t>Hoitajan vastaanotto				arkipäivinä </a:t>
            </a:r>
            <a:endParaRPr lang="fi-FI" dirty="0">
              <a:cs typeface="Calibri"/>
            </a:endParaRPr>
          </a:p>
          <a:p>
            <a:pPr lvl="1"/>
            <a:r>
              <a:rPr lang="fi-FI" dirty="0"/>
              <a:t>Lääkärin vastaanotto				arkipäivinä</a:t>
            </a:r>
            <a:endParaRPr lang="fi-FI" dirty="0">
              <a:ea typeface="Calibri" panose="020F0502020204030204"/>
              <a:cs typeface="Calibri"/>
            </a:endParaRPr>
          </a:p>
          <a:p>
            <a:pPr lvl="2"/>
            <a:r>
              <a:rPr lang="fi-FI" sz="2100" dirty="0">
                <a:ea typeface="Calibri"/>
                <a:cs typeface="Calibri"/>
              </a:rPr>
              <a:t>Kiirevastaanotto arkipäivinä virka-aikana</a:t>
            </a:r>
            <a:endParaRPr lang="fi-FI" dirty="0">
              <a:ea typeface="Calibri"/>
              <a:cs typeface="Calibri"/>
            </a:endParaRPr>
          </a:p>
          <a:p>
            <a:pPr lvl="1"/>
            <a:r>
              <a:rPr lang="fi-FI" dirty="0"/>
              <a:t>Fysioterapia, apuvälinepalvelut 			arkipäivinä</a:t>
            </a:r>
            <a:endParaRPr lang="fi-FI" dirty="0">
              <a:ea typeface="Calibri"/>
              <a:cs typeface="Calibri"/>
            </a:endParaRPr>
          </a:p>
          <a:p>
            <a:pPr lvl="2"/>
            <a:r>
              <a:rPr lang="fi-FI" dirty="0">
                <a:ea typeface="Calibri"/>
                <a:cs typeface="Calibri"/>
              </a:rPr>
              <a:t> </a:t>
            </a:r>
            <a:r>
              <a:rPr lang="fi-FI" dirty="0"/>
              <a:t>avo-, koti- ja osastokuntoutus  </a:t>
            </a:r>
            <a:endParaRPr lang="fi-FI" dirty="0">
              <a:ea typeface="Calibri"/>
              <a:cs typeface="Calibri"/>
            </a:endParaRPr>
          </a:p>
          <a:p>
            <a:pPr lvl="1"/>
            <a:r>
              <a:rPr lang="fi-FI" dirty="0">
                <a:ea typeface="Calibri"/>
                <a:cs typeface="Calibri"/>
              </a:rPr>
              <a:t>Lasten kuntoutus         		viikoittain ja etänä</a:t>
            </a:r>
            <a:endParaRPr lang="fi-FI" dirty="0"/>
          </a:p>
          <a:p>
            <a:pPr lvl="1"/>
            <a:r>
              <a:rPr lang="fi-FI" dirty="0"/>
              <a:t>Geriatrinen poliklinikka 			viikoittain </a:t>
            </a:r>
            <a:endParaRPr lang="fi-FI" dirty="0">
              <a:ea typeface="Calibri"/>
              <a:cs typeface="Calibri"/>
            </a:endParaRPr>
          </a:p>
          <a:p>
            <a:pPr lvl="2"/>
            <a:r>
              <a:rPr lang="fi-FI" dirty="0"/>
              <a:t>ikäneuvola, muistipoliklinikka, päiväkuntoutus</a:t>
            </a:r>
            <a:endParaRPr lang="fi-FI" dirty="0">
              <a:ea typeface="Calibri"/>
              <a:cs typeface="Calibri"/>
            </a:endParaRPr>
          </a:p>
          <a:p>
            <a:pPr lvl="1"/>
            <a:r>
              <a:rPr lang="fi-FI" dirty="0">
                <a:ea typeface="Calibri"/>
                <a:cs typeface="Calibri"/>
              </a:rPr>
              <a:t>Työttömien terveydenhoitaja 			viikoittain</a:t>
            </a:r>
            <a:endParaRPr lang="fi-FI" dirty="0">
              <a:cs typeface="Calibri"/>
            </a:endParaRPr>
          </a:p>
          <a:p>
            <a:pPr lvl="1"/>
            <a:r>
              <a:rPr lang="fi-FI" dirty="0">
                <a:cs typeface="Calibri"/>
              </a:rPr>
              <a:t>Mielenterveys- ja päihdepalvelut			arkipäivinä</a:t>
            </a:r>
            <a:endParaRPr lang="fi-FI" dirty="0">
              <a:ea typeface="Calibri"/>
              <a:cs typeface="Calibri"/>
            </a:endParaRPr>
          </a:p>
          <a:p>
            <a:pPr lvl="1"/>
            <a:r>
              <a:rPr lang="fi-FI" dirty="0"/>
              <a:t>Äitiys- ja lastenneuvola				arkipäivinä</a:t>
            </a:r>
            <a:endParaRPr lang="fi-FI" dirty="0">
              <a:cs typeface="Calibri"/>
            </a:endParaRPr>
          </a:p>
          <a:p>
            <a:pPr lvl="1"/>
            <a:r>
              <a:rPr lang="fi-FI" dirty="0"/>
              <a:t>Suun terveydenhuolto				arkipäivinä</a:t>
            </a:r>
            <a:endParaRPr lang="fi-FI" dirty="0">
              <a:cs typeface="Calibri"/>
            </a:endParaRPr>
          </a:p>
          <a:p>
            <a:pPr lvl="1"/>
            <a:r>
              <a:rPr lang="fi-FI" dirty="0"/>
              <a:t>Kuvantamispalvelut				3-5 pv/vko</a:t>
            </a:r>
            <a:endParaRPr lang="fi-FI" dirty="0">
              <a:cs typeface="Calibri"/>
            </a:endParaRPr>
          </a:p>
          <a:p>
            <a:pPr lvl="1"/>
            <a:r>
              <a:rPr lang="fi-FI" dirty="0"/>
              <a:t>Näytteenotto ja vierianalytiikka			arkipäivinä</a:t>
            </a:r>
          </a:p>
          <a:p>
            <a:pPr lvl="1"/>
            <a:r>
              <a:rPr lang="fi-FI" dirty="0"/>
              <a:t>Kuntoutussairaala				ympärivuorokautisesti</a:t>
            </a:r>
            <a:endParaRPr lang="fi-FI" dirty="0">
              <a:ea typeface="Calibri"/>
              <a:cs typeface="Calibri"/>
            </a:endParaRPr>
          </a:p>
          <a:p>
            <a:pPr lvl="1"/>
            <a:r>
              <a:rPr lang="fi-FI" dirty="0">
                <a:cs typeface="Calibri"/>
              </a:rPr>
              <a:t>Koulu- ja opiskeluterveydenhuolto 		oppilaitoksilla</a:t>
            </a:r>
            <a:endParaRPr lang="fi-FI" dirty="0">
              <a:ea typeface="Calibri"/>
              <a:cs typeface="Calibri"/>
            </a:endParaRPr>
          </a:p>
          <a:p>
            <a:endParaRPr lang="fi-FI" dirty="0"/>
          </a:p>
        </p:txBody>
      </p:sp>
    </p:spTree>
    <p:extLst>
      <p:ext uri="{BB962C8B-B14F-4D97-AF65-F5344CB8AC3E}">
        <p14:creationId xmlns:p14="http://schemas.microsoft.com/office/powerpoint/2010/main" val="655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9D184-3BC1-1BB1-BC44-41FE353ECA1E}"/>
              </a:ext>
            </a:extLst>
          </p:cNvPr>
          <p:cNvSpPr>
            <a:spLocks noGrp="1"/>
          </p:cNvSpPr>
          <p:nvPr>
            <p:ph type="ctrTitle"/>
          </p:nvPr>
        </p:nvSpPr>
        <p:spPr>
          <a:xfrm>
            <a:off x="2233747" y="798195"/>
            <a:ext cx="7768046" cy="2778443"/>
          </a:xfrm>
        </p:spPr>
        <p:txBody>
          <a:bodyPr>
            <a:normAutofit/>
          </a:bodyPr>
          <a:lstStyle/>
          <a:p>
            <a:br>
              <a:rPr lang="fi-FI">
                <a:latin typeface="Calibri"/>
                <a:ea typeface="Calibri"/>
                <a:cs typeface="Calibri"/>
              </a:rPr>
            </a:br>
            <a:r>
              <a:rPr lang="fi-FI">
                <a:latin typeface="Calibri"/>
                <a:ea typeface="Calibri"/>
                <a:cs typeface="Calibri"/>
              </a:rPr>
              <a:t>Ikääntyneiden palvelut Tohmajärvellä</a:t>
            </a:r>
          </a:p>
        </p:txBody>
      </p:sp>
      <p:sp>
        <p:nvSpPr>
          <p:cNvPr id="3" name="Alaotsikko 2">
            <a:extLst>
              <a:ext uri="{FF2B5EF4-FFF2-40B4-BE49-F238E27FC236}">
                <a16:creationId xmlns:a16="http://schemas.microsoft.com/office/drawing/2014/main" id="{162B707F-4399-CF49-6EEB-055415F7BAD0}"/>
              </a:ext>
            </a:extLst>
          </p:cNvPr>
          <p:cNvSpPr>
            <a:spLocks noGrp="1"/>
          </p:cNvSpPr>
          <p:nvPr>
            <p:ph type="subTitle" idx="1"/>
          </p:nvPr>
        </p:nvSpPr>
        <p:spPr>
          <a:xfrm>
            <a:off x="1567542" y="3823062"/>
            <a:ext cx="9100457" cy="1898469"/>
          </a:xfrm>
        </p:spPr>
        <p:txBody>
          <a:bodyPr vert="horz" lIns="91440" tIns="45720" rIns="91440" bIns="45720" rtlCol="0" anchor="t">
            <a:normAutofit/>
          </a:bodyPr>
          <a:lstStyle/>
          <a:p>
            <a:r>
              <a:rPr lang="fi-FI" dirty="0">
                <a:ea typeface="Calibri"/>
                <a:cs typeface="Calibri"/>
              </a:rPr>
              <a:t>Mari Korhonen, </a:t>
            </a:r>
            <a:r>
              <a:rPr lang="fi-FI" dirty="0" err="1">
                <a:ea typeface="Calibri"/>
                <a:cs typeface="Calibri"/>
              </a:rPr>
              <a:t>palvelupäällikkö</a:t>
            </a:r>
            <a:r>
              <a:rPr lang="fi-FI" dirty="0">
                <a:ea typeface="Calibri"/>
                <a:cs typeface="Calibri"/>
              </a:rPr>
              <a:t>, kotona asumista tukevat palvelut</a:t>
            </a:r>
          </a:p>
          <a:p>
            <a:r>
              <a:rPr lang="fi-FI" dirty="0">
                <a:ea typeface="Calibri"/>
                <a:cs typeface="Calibri"/>
              </a:rPr>
              <a:t>Hannele Nyyssönen, palveluesihenkilö, kotona asumista tukevat palvelut </a:t>
            </a:r>
          </a:p>
          <a:p>
            <a:r>
              <a:rPr lang="fi-FI" dirty="0"/>
              <a:t>10.3.2025 Tohmajärven vanhusneuvosto</a:t>
            </a:r>
            <a:endParaRPr lang="fi-FI" dirty="0">
              <a:ea typeface="Calibri"/>
              <a:cs typeface="Calibri"/>
            </a:endParaRPr>
          </a:p>
        </p:txBody>
      </p:sp>
    </p:spTree>
    <p:extLst>
      <p:ext uri="{BB962C8B-B14F-4D97-AF65-F5344CB8AC3E}">
        <p14:creationId xmlns:p14="http://schemas.microsoft.com/office/powerpoint/2010/main" val="114451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6B3265-E25E-3B5D-C22A-441229F13BF4}"/>
              </a:ext>
            </a:extLst>
          </p:cNvPr>
          <p:cNvSpPr>
            <a:spLocks noGrp="1"/>
          </p:cNvSpPr>
          <p:nvPr>
            <p:ph type="title"/>
          </p:nvPr>
        </p:nvSpPr>
        <p:spPr>
          <a:xfrm>
            <a:off x="1032094" y="365125"/>
            <a:ext cx="10321705" cy="1119643"/>
          </a:xfrm>
        </p:spPr>
        <p:txBody>
          <a:bodyPr>
            <a:normAutofit fontScale="90000"/>
          </a:bodyPr>
          <a:lstStyle/>
          <a:p>
            <a:r>
              <a:rPr lang="fi-FI" sz="3600" dirty="0"/>
              <a:t>Alueellinen sote-palvelujen järjestämissuunnitelma: </a:t>
            </a:r>
            <a:br>
              <a:rPr lang="fi-FI" sz="3600" dirty="0"/>
            </a:br>
            <a:r>
              <a:rPr lang="fi-FI" sz="3600" dirty="0"/>
              <a:t>Kitee – Tohmajärvi- Rääkkylä – Kesälahti</a:t>
            </a:r>
            <a:r>
              <a:rPr lang="fi-FI" dirty="0"/>
              <a:t> </a:t>
            </a:r>
          </a:p>
        </p:txBody>
      </p:sp>
      <p:sp>
        <p:nvSpPr>
          <p:cNvPr id="3" name="Sisällön paikkamerkki 2">
            <a:extLst>
              <a:ext uri="{FF2B5EF4-FFF2-40B4-BE49-F238E27FC236}">
                <a16:creationId xmlns:a16="http://schemas.microsoft.com/office/drawing/2014/main" id="{36389D41-735A-F4A7-BECC-766967CDB4C2}"/>
              </a:ext>
            </a:extLst>
          </p:cNvPr>
          <p:cNvSpPr>
            <a:spLocks noGrp="1"/>
          </p:cNvSpPr>
          <p:nvPr>
            <p:ph idx="1"/>
          </p:nvPr>
        </p:nvSpPr>
        <p:spPr>
          <a:xfrm>
            <a:off x="688063" y="1783533"/>
            <a:ext cx="10520882" cy="4502071"/>
          </a:xfrm>
        </p:spPr>
        <p:txBody>
          <a:bodyPr>
            <a:normAutofit fontScale="62500" lnSpcReduction="20000"/>
          </a:bodyPr>
          <a:lstStyle/>
          <a:p>
            <a:pPr lvl="1"/>
            <a:r>
              <a:rPr lang="fi-FI" sz="2800" dirty="0">
                <a:latin typeface="Calibri"/>
                <a:ea typeface="Calibri"/>
                <a:cs typeface="Calibri"/>
              </a:rPr>
              <a:t>Rääkkylän sosiaali- ja terveysasema</a:t>
            </a:r>
            <a:br>
              <a:rPr lang="fi-FI" sz="2800" dirty="0">
                <a:solidFill>
                  <a:schemeClr val="tx1"/>
                </a:solidFill>
                <a:latin typeface="Calibri"/>
                <a:ea typeface="Calibri"/>
                <a:cs typeface="Calibri"/>
              </a:rPr>
            </a:br>
            <a:r>
              <a:rPr lang="fi-FI" sz="1600" dirty="0">
                <a:solidFill>
                  <a:schemeClr val="tx1"/>
                </a:solidFill>
                <a:latin typeface="Calibri"/>
                <a:ea typeface="Calibri"/>
                <a:cs typeface="Calibri"/>
              </a:rPr>
              <a:t>Terveydenhuollon palvelut </a:t>
            </a:r>
            <a:br>
              <a:rPr lang="fi-FI" sz="1600" dirty="0">
                <a:solidFill>
                  <a:schemeClr val="tx1"/>
                </a:solidFill>
                <a:latin typeface="Calibri"/>
                <a:ea typeface="Calibri"/>
                <a:cs typeface="Calibri"/>
              </a:rPr>
            </a:br>
            <a:br>
              <a:rPr lang="fi-FI" sz="1600" dirty="0">
                <a:solidFill>
                  <a:schemeClr val="tx1"/>
                </a:solidFill>
                <a:latin typeface="Calibri"/>
                <a:ea typeface="Calibri"/>
                <a:cs typeface="Calibri"/>
              </a:rPr>
            </a:br>
            <a:r>
              <a:rPr lang="fi-FI" dirty="0"/>
              <a:t>Hoitajan vastaanotto			3-4 pv/vko, muulloin Kiteellä ja etänä</a:t>
            </a:r>
            <a:endParaRPr lang="fi-FI" dirty="0">
              <a:cs typeface="Calibri"/>
            </a:endParaRPr>
          </a:p>
          <a:p>
            <a:pPr lvl="1"/>
            <a:r>
              <a:rPr lang="fi-FI" dirty="0"/>
              <a:t>Lääkärin vastaanotto			kiireetön 1-2 pv/vko, muulloin Kiteellä ja 								etänä</a:t>
            </a:r>
            <a:endParaRPr lang="fi-FI" dirty="0">
              <a:cs typeface="Calibri"/>
            </a:endParaRPr>
          </a:p>
          <a:p>
            <a:pPr lvl="1"/>
            <a:r>
              <a:rPr lang="fi-FI" dirty="0"/>
              <a:t>Fysioterapia, apuvälinepalvelut 		avokuntoutus 0-2 pv/vko, kotikuntoutus 3-4 								pv/vko, lisäksi etänä</a:t>
            </a:r>
            <a:endParaRPr lang="fi-FI" dirty="0">
              <a:ea typeface="Calibri"/>
              <a:cs typeface="Calibri"/>
            </a:endParaRPr>
          </a:p>
          <a:p>
            <a:pPr lvl="2"/>
            <a:r>
              <a:rPr lang="fi-FI" dirty="0">
                <a:ea typeface="Calibri"/>
                <a:cs typeface="Calibri"/>
              </a:rPr>
              <a:t> </a:t>
            </a:r>
            <a:r>
              <a:rPr lang="fi-FI" dirty="0"/>
              <a:t>avo- ja kotikuntoutus</a:t>
            </a:r>
            <a:endParaRPr lang="fi-FI" dirty="0">
              <a:ea typeface="Calibri"/>
              <a:cs typeface="Calibri"/>
            </a:endParaRPr>
          </a:p>
          <a:p>
            <a:pPr lvl="1"/>
            <a:r>
              <a:rPr lang="fi-FI" dirty="0">
                <a:ea typeface="Calibri"/>
                <a:cs typeface="Calibri"/>
              </a:rPr>
              <a:t>Lasten kuntoutus         		Kiteellä ja etänä</a:t>
            </a:r>
            <a:endParaRPr lang="fi-FI" dirty="0"/>
          </a:p>
          <a:p>
            <a:pPr lvl="1"/>
            <a:r>
              <a:rPr lang="fi-FI" dirty="0"/>
              <a:t>Geriatrinen poliklinikka 			viikoittain </a:t>
            </a:r>
            <a:endParaRPr lang="fi-FI" dirty="0">
              <a:ea typeface="Calibri"/>
              <a:cs typeface="Calibri"/>
            </a:endParaRPr>
          </a:p>
          <a:p>
            <a:pPr lvl="2"/>
            <a:r>
              <a:rPr lang="fi-FI" dirty="0"/>
              <a:t>ikäneuvola, muistipoliklinikka</a:t>
            </a:r>
            <a:endParaRPr lang="fi-FI" dirty="0">
              <a:ea typeface="Calibri"/>
              <a:cs typeface="Calibri"/>
            </a:endParaRPr>
          </a:p>
          <a:p>
            <a:pPr lvl="1"/>
            <a:r>
              <a:rPr lang="fi-FI" dirty="0">
                <a:ea typeface="Calibri"/>
                <a:cs typeface="Calibri"/>
              </a:rPr>
              <a:t>Työttömien terveydenhoitaja 		viikoittain</a:t>
            </a:r>
            <a:endParaRPr lang="fi-FI" dirty="0">
              <a:cs typeface="Calibri"/>
            </a:endParaRPr>
          </a:p>
          <a:p>
            <a:pPr lvl="1"/>
            <a:r>
              <a:rPr lang="fi-FI" dirty="0">
                <a:cs typeface="Calibri"/>
              </a:rPr>
              <a:t>Mielenterveys- ja päihdepalvelut		2 pv/vko, muulloin Kiteellä ja etänä</a:t>
            </a:r>
          </a:p>
          <a:p>
            <a:pPr lvl="1"/>
            <a:r>
              <a:rPr lang="fi-FI" dirty="0"/>
              <a:t>Äitiys- ja lastenneuvola			0-1 pv/vko, muulloin Kiteellä</a:t>
            </a:r>
            <a:endParaRPr lang="fi-FI" dirty="0">
              <a:cs typeface="Calibri"/>
            </a:endParaRPr>
          </a:p>
          <a:p>
            <a:pPr lvl="1"/>
            <a:r>
              <a:rPr lang="fi-FI" dirty="0"/>
              <a:t>Suun terveydenhuolto			Kiteellä</a:t>
            </a:r>
            <a:endParaRPr lang="fi-FI" dirty="0">
              <a:cs typeface="Calibri"/>
            </a:endParaRPr>
          </a:p>
          <a:p>
            <a:pPr lvl="2"/>
            <a:r>
              <a:rPr lang="fi-FI" dirty="0"/>
              <a:t>Lasten suun terveystarkastukset ja </a:t>
            </a:r>
          </a:p>
          <a:p>
            <a:pPr lvl="2"/>
            <a:r>
              <a:rPr lang="fi-FI" dirty="0"/>
              <a:t>ikäihmisten asumisyksiköiden hoidon tarpeen</a:t>
            </a:r>
          </a:p>
          <a:p>
            <a:pPr lvl="2"/>
            <a:r>
              <a:rPr lang="fi-FI" dirty="0"/>
              <a:t> arviot lähipalveluna noin 10-15 pv/vuosi</a:t>
            </a:r>
            <a:endParaRPr lang="fi-FI" dirty="0">
              <a:cs typeface="Calibri"/>
            </a:endParaRPr>
          </a:p>
          <a:p>
            <a:pPr lvl="1"/>
            <a:r>
              <a:rPr lang="fi-FI" dirty="0"/>
              <a:t>Kuvantamispalvelut			Kiteellä</a:t>
            </a:r>
            <a:endParaRPr lang="fi-FI" dirty="0">
              <a:cs typeface="Calibri"/>
            </a:endParaRPr>
          </a:p>
          <a:p>
            <a:pPr lvl="1"/>
            <a:r>
              <a:rPr lang="fi-FI" dirty="0"/>
              <a:t>Näytteenotto ja suppea vierianalytiikka	näytteenottomäärien mukaisesti</a:t>
            </a:r>
            <a:endParaRPr lang="fi-FI" dirty="0">
              <a:cs typeface="Calibri"/>
            </a:endParaRPr>
          </a:p>
          <a:p>
            <a:pPr lvl="1"/>
            <a:r>
              <a:rPr lang="fi-FI" dirty="0">
                <a:cs typeface="Calibri"/>
              </a:rPr>
              <a:t>Koulu- ja opiskeluterveydenhuolto 		oppilaitoksella</a:t>
            </a:r>
            <a:endParaRPr lang="fi-FI" dirty="0">
              <a:ea typeface="Calibri"/>
              <a:cs typeface="Calibri"/>
            </a:endParaRPr>
          </a:p>
          <a:p>
            <a:endParaRPr lang="fi-FI" dirty="0"/>
          </a:p>
        </p:txBody>
      </p:sp>
    </p:spTree>
    <p:extLst>
      <p:ext uri="{BB962C8B-B14F-4D97-AF65-F5344CB8AC3E}">
        <p14:creationId xmlns:p14="http://schemas.microsoft.com/office/powerpoint/2010/main" val="35475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C69643-1590-FBE1-84E3-1F383B7BCCD5}"/>
              </a:ext>
            </a:extLst>
          </p:cNvPr>
          <p:cNvSpPr>
            <a:spLocks noGrp="1"/>
          </p:cNvSpPr>
          <p:nvPr>
            <p:ph type="title"/>
          </p:nvPr>
        </p:nvSpPr>
        <p:spPr/>
        <p:txBody>
          <a:bodyPr>
            <a:normAutofit/>
          </a:bodyPr>
          <a:lstStyle/>
          <a:p>
            <a:r>
              <a:rPr lang="fi-FI" sz="3200" dirty="0"/>
              <a:t>Alueellinen sote-palvelujen järjestämissuunnitelma: </a:t>
            </a:r>
            <a:br>
              <a:rPr lang="fi-FI" sz="3200" dirty="0"/>
            </a:br>
            <a:r>
              <a:rPr lang="fi-FI" sz="3200" dirty="0"/>
              <a:t>Kitee – Tohmajärvi- Rääkkylä – Kesälahti </a:t>
            </a:r>
          </a:p>
        </p:txBody>
      </p:sp>
      <p:sp>
        <p:nvSpPr>
          <p:cNvPr id="3" name="Sisällön paikkamerkki 2">
            <a:extLst>
              <a:ext uri="{FF2B5EF4-FFF2-40B4-BE49-F238E27FC236}">
                <a16:creationId xmlns:a16="http://schemas.microsoft.com/office/drawing/2014/main" id="{6D11B2F6-0259-BE0D-DD06-A6D82966DAE9}"/>
              </a:ext>
            </a:extLst>
          </p:cNvPr>
          <p:cNvSpPr>
            <a:spLocks noGrp="1"/>
          </p:cNvSpPr>
          <p:nvPr>
            <p:ph idx="1"/>
          </p:nvPr>
        </p:nvSpPr>
        <p:spPr>
          <a:xfrm>
            <a:off x="838200" y="1690688"/>
            <a:ext cx="10515600" cy="4486275"/>
          </a:xfrm>
        </p:spPr>
        <p:txBody>
          <a:bodyPr>
            <a:normAutofit fontScale="55000" lnSpcReduction="20000"/>
          </a:bodyPr>
          <a:lstStyle/>
          <a:p>
            <a:pPr lvl="1"/>
            <a:r>
              <a:rPr lang="fi-FI" sz="2800" dirty="0">
                <a:latin typeface="Calibri"/>
                <a:ea typeface="Calibri"/>
                <a:cs typeface="Calibri"/>
              </a:rPr>
              <a:t>Tohmajärven sosiaali- ja terveysasema</a:t>
            </a:r>
            <a:br>
              <a:rPr lang="fi-FI" sz="2800" dirty="0">
                <a:solidFill>
                  <a:schemeClr val="tx1"/>
                </a:solidFill>
                <a:latin typeface="Calibri"/>
                <a:ea typeface="Calibri"/>
                <a:cs typeface="Calibri"/>
              </a:rPr>
            </a:br>
            <a:r>
              <a:rPr lang="fi-FI" sz="1600" dirty="0">
                <a:solidFill>
                  <a:schemeClr val="tx1"/>
                </a:solidFill>
                <a:latin typeface="Calibri"/>
                <a:ea typeface="Calibri"/>
                <a:cs typeface="Calibri"/>
              </a:rPr>
              <a:t>Terveydenhuollon palvelut </a:t>
            </a:r>
          </a:p>
          <a:p>
            <a:pPr lvl="1"/>
            <a:endParaRPr lang="fi-FI" sz="1600" dirty="0">
              <a:solidFill>
                <a:schemeClr val="tx1"/>
              </a:solidFill>
              <a:latin typeface="Calibri"/>
              <a:ea typeface="Calibri"/>
              <a:cs typeface="Calibri"/>
            </a:endParaRPr>
          </a:p>
          <a:p>
            <a:pPr lvl="1"/>
            <a:br>
              <a:rPr lang="fi-FI" sz="1600" dirty="0">
                <a:solidFill>
                  <a:schemeClr val="tx1"/>
                </a:solidFill>
                <a:latin typeface="Calibri"/>
                <a:ea typeface="Calibri"/>
                <a:cs typeface="Calibri"/>
              </a:rPr>
            </a:br>
            <a:r>
              <a:rPr lang="fi-FI" sz="1600" dirty="0">
                <a:solidFill>
                  <a:schemeClr val="tx1"/>
                </a:solidFill>
                <a:latin typeface="Calibri"/>
                <a:ea typeface="Calibri"/>
                <a:cs typeface="Calibri"/>
              </a:rPr>
              <a:t> </a:t>
            </a:r>
            <a:r>
              <a:rPr lang="fi-FI" dirty="0"/>
              <a:t>Hoitajan vastaanotto			4-5 pv/vko, tarvittaessa Kiteellä</a:t>
            </a:r>
            <a:endParaRPr lang="fi-FI" dirty="0">
              <a:cs typeface="Calibri"/>
            </a:endParaRPr>
          </a:p>
          <a:p>
            <a:pPr lvl="1"/>
            <a:r>
              <a:rPr lang="fi-FI" dirty="0"/>
              <a:t>Lääkärin vastaanotto			kiireetön 3 pv/vko, muulloin Kiteellä ja 									etänä</a:t>
            </a:r>
            <a:endParaRPr lang="fi-FI" dirty="0">
              <a:cs typeface="Calibri"/>
            </a:endParaRPr>
          </a:p>
          <a:p>
            <a:pPr lvl="1"/>
            <a:r>
              <a:rPr lang="fi-FI" dirty="0"/>
              <a:t>Fysioterapia, apuvälinepalvelut 		3-5 pv/vko, lisäksi etänä</a:t>
            </a:r>
            <a:endParaRPr lang="fi-FI" dirty="0">
              <a:ea typeface="Calibri"/>
              <a:cs typeface="Calibri"/>
            </a:endParaRPr>
          </a:p>
          <a:p>
            <a:pPr lvl="2"/>
            <a:r>
              <a:rPr lang="fi-FI" dirty="0">
                <a:ea typeface="Calibri"/>
                <a:cs typeface="Calibri"/>
              </a:rPr>
              <a:t> </a:t>
            </a:r>
            <a:r>
              <a:rPr lang="fi-FI" dirty="0"/>
              <a:t>avo- ja kotikuntoutus</a:t>
            </a:r>
            <a:endParaRPr lang="fi-FI" dirty="0">
              <a:ea typeface="Calibri"/>
              <a:cs typeface="Calibri"/>
            </a:endParaRPr>
          </a:p>
          <a:p>
            <a:pPr lvl="1"/>
            <a:r>
              <a:rPr lang="fi-FI" dirty="0">
                <a:ea typeface="Calibri"/>
                <a:cs typeface="Calibri"/>
              </a:rPr>
              <a:t>Lasten kuntoutus         		Kiteellä ja etänä</a:t>
            </a:r>
            <a:endParaRPr lang="fi-FI" dirty="0"/>
          </a:p>
          <a:p>
            <a:pPr lvl="1"/>
            <a:r>
              <a:rPr lang="fi-FI" dirty="0"/>
              <a:t>Geriatrinen poliklinikka 			viikoittain </a:t>
            </a:r>
            <a:endParaRPr lang="fi-FI" dirty="0">
              <a:ea typeface="Calibri"/>
              <a:cs typeface="Calibri"/>
            </a:endParaRPr>
          </a:p>
          <a:p>
            <a:pPr lvl="2"/>
            <a:r>
              <a:rPr lang="fi-FI" dirty="0"/>
              <a:t>ikäneuvola, muistipoliklinikka, päiväkuntoutus</a:t>
            </a:r>
            <a:endParaRPr lang="fi-FI" dirty="0">
              <a:ea typeface="Calibri"/>
              <a:cs typeface="Calibri"/>
            </a:endParaRPr>
          </a:p>
          <a:p>
            <a:pPr lvl="1"/>
            <a:r>
              <a:rPr lang="fi-FI" dirty="0">
                <a:ea typeface="Calibri"/>
                <a:cs typeface="Calibri"/>
              </a:rPr>
              <a:t>Työttömien terveydenhoitaja 		viikoittain</a:t>
            </a:r>
            <a:endParaRPr lang="fi-FI" dirty="0">
              <a:cs typeface="Calibri"/>
            </a:endParaRPr>
          </a:p>
          <a:p>
            <a:pPr lvl="1"/>
            <a:r>
              <a:rPr lang="fi-FI" dirty="0">
                <a:cs typeface="Calibri"/>
              </a:rPr>
              <a:t>Mielenterveys- ja päihdepalvelut		3 pv/vko, muulloin Kiteellä ja etänä</a:t>
            </a:r>
          </a:p>
          <a:p>
            <a:pPr lvl="1"/>
            <a:r>
              <a:rPr lang="fi-FI" dirty="0"/>
              <a:t>Äitiys- ja lastenneuvola			3-4 pv/vko, muulloin Kiteellä</a:t>
            </a:r>
            <a:endParaRPr lang="fi-FI" dirty="0">
              <a:cs typeface="Calibri"/>
            </a:endParaRPr>
          </a:p>
          <a:p>
            <a:pPr lvl="1"/>
            <a:r>
              <a:rPr lang="fi-FI" dirty="0"/>
              <a:t>Suun terveydenhuolto			Kiteellä</a:t>
            </a:r>
            <a:endParaRPr lang="fi-FI" dirty="0">
              <a:cs typeface="Calibri"/>
            </a:endParaRPr>
          </a:p>
          <a:p>
            <a:pPr lvl="2"/>
            <a:r>
              <a:rPr lang="fi-FI" dirty="0"/>
              <a:t>Lasten suun terveystarkastukset ja</a:t>
            </a:r>
          </a:p>
          <a:p>
            <a:pPr lvl="2"/>
            <a:r>
              <a:rPr lang="fi-FI" dirty="0"/>
              <a:t> ikäihmisten asumisyksiköiden hoidon</a:t>
            </a:r>
          </a:p>
          <a:p>
            <a:pPr lvl="2"/>
            <a:r>
              <a:rPr lang="fi-FI" dirty="0"/>
              <a:t> tarpeen arviot lähipalveluna noin 20-30 pv/vuosi</a:t>
            </a:r>
            <a:endParaRPr lang="fi-FI" dirty="0">
              <a:cs typeface="Calibri"/>
            </a:endParaRPr>
          </a:p>
          <a:p>
            <a:pPr lvl="1"/>
            <a:r>
              <a:rPr lang="fi-FI" dirty="0"/>
              <a:t>Kuvantamispalvelut			Kiteellä</a:t>
            </a:r>
            <a:endParaRPr lang="fi-FI" dirty="0">
              <a:cs typeface="Calibri"/>
            </a:endParaRPr>
          </a:p>
          <a:p>
            <a:pPr lvl="1"/>
            <a:r>
              <a:rPr lang="fi-FI" dirty="0"/>
              <a:t>Näytteenotto ja suppea vierianalytiikka		näytteenottomäärien mukaisesti</a:t>
            </a:r>
            <a:endParaRPr lang="fi-FI" dirty="0">
              <a:cs typeface="Calibri"/>
            </a:endParaRPr>
          </a:p>
          <a:p>
            <a:pPr lvl="1"/>
            <a:r>
              <a:rPr lang="fi-FI" dirty="0">
                <a:cs typeface="Calibri"/>
              </a:rPr>
              <a:t>Koulu- ja opiskeluterveydenhuolto 		oppilaitoksella</a:t>
            </a:r>
            <a:endParaRPr lang="fi-FI" dirty="0">
              <a:ea typeface="Calibri"/>
              <a:cs typeface="Calibri"/>
            </a:endParaRPr>
          </a:p>
          <a:p>
            <a:endParaRPr lang="fi-FI" dirty="0"/>
          </a:p>
        </p:txBody>
      </p:sp>
    </p:spTree>
    <p:extLst>
      <p:ext uri="{BB962C8B-B14F-4D97-AF65-F5344CB8AC3E}">
        <p14:creationId xmlns:p14="http://schemas.microsoft.com/office/powerpoint/2010/main" val="205421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C5BEF1-FE8D-A67D-BD59-5BD781521D3E}"/>
              </a:ext>
            </a:extLst>
          </p:cNvPr>
          <p:cNvSpPr>
            <a:spLocks noGrp="1"/>
          </p:cNvSpPr>
          <p:nvPr>
            <p:ph type="title"/>
          </p:nvPr>
        </p:nvSpPr>
        <p:spPr/>
        <p:txBody>
          <a:bodyPr>
            <a:normAutofit/>
          </a:bodyPr>
          <a:lstStyle/>
          <a:p>
            <a:r>
              <a:rPr lang="fi-FI" sz="3600" dirty="0"/>
              <a:t>Alueellinen sote-palvelujen järjestämissuunnitelma: </a:t>
            </a:r>
            <a:br>
              <a:rPr lang="fi-FI" sz="3600" dirty="0"/>
            </a:br>
            <a:r>
              <a:rPr lang="fi-FI" sz="3600" dirty="0"/>
              <a:t>Kitee – Tohmajärvi- Rääkkylä – Kesälah</a:t>
            </a:r>
            <a:r>
              <a:rPr lang="fi-FI" sz="4400" dirty="0"/>
              <a:t>ti </a:t>
            </a:r>
            <a:endParaRPr lang="fi-FI" dirty="0"/>
          </a:p>
        </p:txBody>
      </p:sp>
      <p:sp>
        <p:nvSpPr>
          <p:cNvPr id="3" name="Sisällön paikkamerkki 2">
            <a:extLst>
              <a:ext uri="{FF2B5EF4-FFF2-40B4-BE49-F238E27FC236}">
                <a16:creationId xmlns:a16="http://schemas.microsoft.com/office/drawing/2014/main" id="{2296C9AA-F227-F08A-1B75-9DE5E7E30909}"/>
              </a:ext>
            </a:extLst>
          </p:cNvPr>
          <p:cNvSpPr>
            <a:spLocks noGrp="1"/>
          </p:cNvSpPr>
          <p:nvPr>
            <p:ph idx="1"/>
          </p:nvPr>
        </p:nvSpPr>
        <p:spPr>
          <a:xfrm>
            <a:off x="633743" y="1825625"/>
            <a:ext cx="10720057" cy="4667250"/>
          </a:xfrm>
        </p:spPr>
        <p:txBody>
          <a:bodyPr>
            <a:normAutofit fontScale="70000" lnSpcReduction="20000"/>
          </a:bodyPr>
          <a:lstStyle/>
          <a:p>
            <a:r>
              <a:rPr lang="fi-FI" sz="2800" dirty="0">
                <a:latin typeface="Calibri"/>
                <a:ea typeface="Calibri"/>
                <a:cs typeface="Calibri"/>
              </a:rPr>
              <a:t>Kesälahden sosiaali- ja terveyspalvelupiste</a:t>
            </a:r>
            <a:br>
              <a:rPr lang="fi-FI" sz="2800" dirty="0">
                <a:solidFill>
                  <a:schemeClr val="tx1"/>
                </a:solidFill>
                <a:latin typeface="Calibri"/>
                <a:ea typeface="Calibri"/>
                <a:cs typeface="Calibri"/>
              </a:rPr>
            </a:br>
            <a:r>
              <a:rPr lang="fi-FI" sz="1600" dirty="0">
                <a:solidFill>
                  <a:schemeClr val="tx1"/>
                </a:solidFill>
                <a:latin typeface="Calibri"/>
                <a:ea typeface="Calibri"/>
                <a:cs typeface="Calibri"/>
              </a:rPr>
              <a:t>Terveydenhuollon palvelut </a:t>
            </a:r>
          </a:p>
          <a:p>
            <a:endParaRPr lang="fi-FI" sz="1600" dirty="0">
              <a:solidFill>
                <a:schemeClr val="tx1"/>
              </a:solidFill>
              <a:latin typeface="Calibri"/>
              <a:cs typeface="Calibri"/>
            </a:endParaRPr>
          </a:p>
          <a:p>
            <a:pPr lvl="1"/>
            <a:r>
              <a:rPr lang="fi-FI" dirty="0"/>
              <a:t>Hoitajan vastaanotto			2-3 pv/vko, muulloin Kiteellä ja etänä</a:t>
            </a:r>
            <a:endParaRPr lang="fi-FI" dirty="0">
              <a:cs typeface="Calibri"/>
            </a:endParaRPr>
          </a:p>
          <a:p>
            <a:pPr lvl="1"/>
            <a:r>
              <a:rPr lang="fi-FI" dirty="0"/>
              <a:t>Lääkärin vastaanotto			Kiteellä ja etänä </a:t>
            </a:r>
            <a:r>
              <a:rPr lang="fi-FI" dirty="0">
                <a:solidFill>
                  <a:srgbClr val="FF0000"/>
                </a:solidFill>
              </a:rPr>
              <a:t>tai lähipalveluna</a:t>
            </a:r>
            <a:endParaRPr lang="fi-FI" dirty="0">
              <a:cs typeface="Calibri"/>
            </a:endParaRPr>
          </a:p>
          <a:p>
            <a:pPr lvl="1"/>
            <a:r>
              <a:rPr lang="fi-FI" dirty="0"/>
              <a:t>Fysioterapia, apuvälinepalvelut 		avokuntoutus </a:t>
            </a:r>
            <a:r>
              <a:rPr lang="fi-FI" sz="2400" dirty="0"/>
              <a:t>0-1 pv/vko ja kotikuntoutus 2-3 							pv/vko, lisäksi etänä</a:t>
            </a:r>
            <a:endParaRPr lang="fi-FI" dirty="0">
              <a:ea typeface="Calibri"/>
              <a:cs typeface="Calibri"/>
            </a:endParaRPr>
          </a:p>
          <a:p>
            <a:pPr lvl="2"/>
            <a:r>
              <a:rPr lang="fi-FI" dirty="0">
                <a:ea typeface="Calibri"/>
                <a:cs typeface="Calibri"/>
              </a:rPr>
              <a:t> </a:t>
            </a:r>
            <a:r>
              <a:rPr lang="fi-FI" dirty="0"/>
              <a:t>avo- ja kotikuntoutus</a:t>
            </a:r>
            <a:endParaRPr lang="fi-FI" dirty="0">
              <a:ea typeface="Calibri"/>
              <a:cs typeface="Calibri"/>
            </a:endParaRPr>
          </a:p>
          <a:p>
            <a:pPr lvl="1"/>
            <a:r>
              <a:rPr lang="fi-FI" dirty="0">
                <a:ea typeface="Calibri"/>
                <a:cs typeface="Calibri"/>
              </a:rPr>
              <a:t>Lasten kuntoutus         	Kiteellä ja etänä</a:t>
            </a:r>
            <a:endParaRPr lang="fi-FI" dirty="0"/>
          </a:p>
          <a:p>
            <a:pPr lvl="1"/>
            <a:r>
              <a:rPr lang="fi-FI" dirty="0"/>
              <a:t>Geriatrinen poliklinikka 		viikoittain, ikäneuvola kuukausittain</a:t>
            </a:r>
            <a:endParaRPr lang="fi-FI" dirty="0">
              <a:ea typeface="Calibri"/>
              <a:cs typeface="Calibri"/>
            </a:endParaRPr>
          </a:p>
          <a:p>
            <a:pPr lvl="2"/>
            <a:r>
              <a:rPr lang="fi-FI" dirty="0"/>
              <a:t>ikäneuvola, muistipoliklinikka</a:t>
            </a:r>
            <a:endParaRPr lang="fi-FI" dirty="0">
              <a:ea typeface="Calibri"/>
              <a:cs typeface="Calibri"/>
            </a:endParaRPr>
          </a:p>
          <a:p>
            <a:pPr lvl="1"/>
            <a:r>
              <a:rPr lang="fi-FI" dirty="0">
                <a:ea typeface="Calibri"/>
                <a:cs typeface="Calibri"/>
              </a:rPr>
              <a:t>Työttömien terveydenhoitaja 		viikoittain</a:t>
            </a:r>
            <a:endParaRPr lang="fi-FI" dirty="0">
              <a:cs typeface="Calibri"/>
            </a:endParaRPr>
          </a:p>
          <a:p>
            <a:pPr lvl="1"/>
            <a:r>
              <a:rPr lang="fi-FI" dirty="0">
                <a:cs typeface="Calibri"/>
              </a:rPr>
              <a:t>Mielenterveys- ja päihdepalvelut		0-1 pv/vko, muulloin Kiteellä ja etänä</a:t>
            </a:r>
          </a:p>
          <a:p>
            <a:pPr lvl="1"/>
            <a:r>
              <a:rPr lang="fi-FI" dirty="0"/>
              <a:t>Äitiys- ja lastenneuvola			0-1 pv/vko, muulloin Kiteellä</a:t>
            </a:r>
            <a:endParaRPr lang="fi-FI" dirty="0">
              <a:cs typeface="Calibri"/>
            </a:endParaRPr>
          </a:p>
          <a:p>
            <a:pPr lvl="1"/>
            <a:r>
              <a:rPr lang="fi-FI" dirty="0"/>
              <a:t>Suun terveydenhuolto			Kiteellä</a:t>
            </a:r>
            <a:endParaRPr lang="fi-FI" dirty="0">
              <a:cs typeface="Calibri"/>
            </a:endParaRPr>
          </a:p>
          <a:p>
            <a:pPr lvl="2"/>
            <a:r>
              <a:rPr lang="fi-FI" dirty="0"/>
              <a:t>Lasten suun terveystarkastukset ja ikäihmisten asumisyksiköiden hoidon tarpeen arviot lähipalveluna mahdollisuuksien mukaan noin 5-10 pv/vuosi</a:t>
            </a:r>
          </a:p>
          <a:p>
            <a:pPr lvl="1"/>
            <a:r>
              <a:rPr lang="fi-FI" dirty="0"/>
              <a:t>Kuvantamispalvelut			Kiteellä</a:t>
            </a:r>
            <a:endParaRPr lang="fi-FI" dirty="0">
              <a:cs typeface="Calibri"/>
            </a:endParaRPr>
          </a:p>
          <a:p>
            <a:pPr lvl="1"/>
            <a:r>
              <a:rPr lang="fi-FI" dirty="0"/>
              <a:t>Näytteenotto 			näytteenottomäärien mukaisesti</a:t>
            </a:r>
            <a:endParaRPr lang="fi-FI" dirty="0">
              <a:cs typeface="Calibri"/>
            </a:endParaRPr>
          </a:p>
          <a:p>
            <a:pPr lvl="1"/>
            <a:r>
              <a:rPr lang="fi-FI" dirty="0">
                <a:cs typeface="Calibri"/>
              </a:rPr>
              <a:t>Koulu- ja opiskeluterveydenhuolto 	oppilaitoksilla tai sote-palvelupisteessä</a:t>
            </a:r>
            <a:endParaRPr lang="fi-FI" dirty="0">
              <a:ea typeface="Calibri"/>
              <a:cs typeface="Calibri"/>
            </a:endParaRPr>
          </a:p>
          <a:p>
            <a:endParaRPr lang="fi-FI" dirty="0"/>
          </a:p>
        </p:txBody>
      </p:sp>
    </p:spTree>
    <p:extLst>
      <p:ext uri="{BB962C8B-B14F-4D97-AF65-F5344CB8AC3E}">
        <p14:creationId xmlns:p14="http://schemas.microsoft.com/office/powerpoint/2010/main" val="36396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235283B-3F7B-2B40-A537-DD34CD72C564}"/>
              </a:ext>
            </a:extLst>
          </p:cNvPr>
          <p:cNvPicPr>
            <a:picLocks noChangeAspect="1"/>
          </p:cNvPicPr>
          <p:nvPr/>
        </p:nvPicPr>
        <p:blipFill>
          <a:blip r:embed="rId2"/>
          <a:stretch>
            <a:fillRect/>
          </a:stretch>
        </p:blipFill>
        <p:spPr>
          <a:xfrm>
            <a:off x="186276" y="0"/>
            <a:ext cx="11819447" cy="6858000"/>
          </a:xfrm>
          <a:prstGeom prst="rect">
            <a:avLst/>
          </a:prstGeom>
        </p:spPr>
      </p:pic>
    </p:spTree>
    <p:extLst>
      <p:ext uri="{BB962C8B-B14F-4D97-AF65-F5344CB8AC3E}">
        <p14:creationId xmlns:p14="http://schemas.microsoft.com/office/powerpoint/2010/main" val="141307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CE7E28-DFD6-0FD6-E748-70F093F5F80D}"/>
              </a:ext>
            </a:extLst>
          </p:cNvPr>
          <p:cNvSpPr>
            <a:spLocks noGrp="1"/>
          </p:cNvSpPr>
          <p:nvPr>
            <p:ph type="title"/>
          </p:nvPr>
        </p:nvSpPr>
        <p:spPr/>
        <p:txBody>
          <a:bodyPr/>
          <a:lstStyle/>
          <a:p>
            <a:r>
              <a:rPr lang="fi-FI" dirty="0"/>
              <a:t>Ikääntyneiden sosiaalipalvelut Tohmajärvellä</a:t>
            </a:r>
          </a:p>
        </p:txBody>
      </p:sp>
    </p:spTree>
    <p:extLst>
      <p:ext uri="{BB962C8B-B14F-4D97-AF65-F5344CB8AC3E}">
        <p14:creationId xmlns:p14="http://schemas.microsoft.com/office/powerpoint/2010/main" val="337667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C7B9F4-055C-54A5-69EB-4A34A167D730}"/>
              </a:ext>
            </a:extLst>
          </p:cNvPr>
          <p:cNvSpPr>
            <a:spLocks noGrp="1"/>
          </p:cNvSpPr>
          <p:nvPr>
            <p:ph type="title"/>
          </p:nvPr>
        </p:nvSpPr>
        <p:spPr/>
        <p:txBody>
          <a:bodyPr/>
          <a:lstStyle/>
          <a:p>
            <a:r>
              <a:rPr lang="fi-FI" dirty="0"/>
              <a:t>Kotona asumista tukevat palvelut Tohmajärvellä</a:t>
            </a:r>
          </a:p>
        </p:txBody>
      </p:sp>
      <p:sp>
        <p:nvSpPr>
          <p:cNvPr id="3" name="Sisällön paikkamerkki 2">
            <a:extLst>
              <a:ext uri="{FF2B5EF4-FFF2-40B4-BE49-F238E27FC236}">
                <a16:creationId xmlns:a16="http://schemas.microsoft.com/office/drawing/2014/main" id="{ABDB1C64-F0D7-ABB5-8974-BB09F4059FA2}"/>
              </a:ext>
            </a:extLst>
          </p:cNvPr>
          <p:cNvSpPr>
            <a:spLocks noGrp="1"/>
          </p:cNvSpPr>
          <p:nvPr>
            <p:ph idx="1"/>
          </p:nvPr>
        </p:nvSpPr>
        <p:spPr/>
        <p:txBody>
          <a:bodyPr>
            <a:normAutofit fontScale="92500" lnSpcReduction="10000"/>
          </a:bodyPr>
          <a:lstStyle/>
          <a:p>
            <a:r>
              <a:rPr lang="fi-FI" sz="2400" b="1" dirty="0"/>
              <a:t>Keskitetty palvelu Seniorineuvonta Ankkuri ma-pe klo 9-15 p. 013 330 2890, </a:t>
            </a:r>
            <a:r>
              <a:rPr lang="fi-FI" sz="2400" b="0" i="0" u="none" strike="noStrike" dirty="0">
                <a:solidFill>
                  <a:srgbClr val="000000"/>
                </a:solidFill>
                <a:effectLst/>
                <a:latin typeface="Calibri" panose="020F0502020204030204" pitchFamily="34" charset="0"/>
              </a:rPr>
              <a:t>Ankkuri ohjaa ja neuvoo ikääntyneitä, heidän läheisiään sekä ammattilaisia. </a:t>
            </a:r>
            <a:r>
              <a:rPr lang="en-US" sz="2400" b="0" i="0" dirty="0">
                <a:solidFill>
                  <a:srgbClr val="000000"/>
                </a:solidFill>
                <a:effectLst/>
                <a:latin typeface="Calibri" panose="020F0502020204030204" pitchFamily="34" charset="0"/>
              </a:rPr>
              <a:t>​</a:t>
            </a:r>
            <a:r>
              <a:rPr lang="fi-FI" sz="2400" b="0" i="0" u="none" strike="noStrike" dirty="0">
                <a:solidFill>
                  <a:srgbClr val="000000"/>
                </a:solidFill>
                <a:effectLst/>
                <a:latin typeface="Calibri" panose="020F0502020204030204" pitchFamily="34" charset="0"/>
              </a:rPr>
              <a:t>Ankkuriin suositellaan otettavaksi yhteyttä, jos ikääntyneellä ilmenee tuen/palvelun tarvetta kotona asumisessa, eikä hän ole säännöllisen kotihoidon asiakkuudessa.</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2400" dirty="0"/>
              <a:t>Asiakas- ja sosiaaliohjaus, eteläinen </a:t>
            </a:r>
          </a:p>
          <a:p>
            <a:pPr algn="l" rtl="0" fontAlgn="base">
              <a:buFont typeface="Arial" panose="020B0604020202020204" pitchFamily="34" charset="0"/>
              <a:buChar char="•"/>
            </a:pPr>
            <a:r>
              <a:rPr lang="fi-FI" sz="2400" dirty="0"/>
              <a:t>Ikä-tilannekeskus, osa yhteistä tilannekeskusta, kotiutusten tukeminen virka-ajan ulkopuolella</a:t>
            </a:r>
          </a:p>
          <a:p>
            <a:pPr algn="l" rtl="0" fontAlgn="base">
              <a:buFont typeface="Arial" panose="020B0604020202020204" pitchFamily="34" charset="0"/>
              <a:buChar char="•"/>
            </a:pPr>
            <a:r>
              <a:rPr lang="fi-FI" sz="2400" dirty="0"/>
              <a:t>Gerontologinen sosiaalityö</a:t>
            </a:r>
          </a:p>
          <a:p>
            <a:pPr algn="l" rtl="0" fontAlgn="base">
              <a:buFont typeface="Arial" panose="020B0604020202020204" pitchFamily="34" charset="0"/>
              <a:buChar char="•"/>
            </a:pPr>
            <a:r>
              <a:rPr lang="fi-FI" sz="2400" dirty="0"/>
              <a:t>Tukipalvelut</a:t>
            </a:r>
          </a:p>
          <a:p>
            <a:pPr algn="l" rtl="0" fontAlgn="base">
              <a:buFont typeface="Arial" panose="020B0604020202020204" pitchFamily="34" charset="0"/>
              <a:buChar char="•"/>
            </a:pPr>
            <a:r>
              <a:rPr lang="fi-FI" sz="2400" dirty="0"/>
              <a:t>Liikkumisen tuki</a:t>
            </a:r>
          </a:p>
          <a:p>
            <a:pPr algn="l" rtl="0" fontAlgn="base">
              <a:buFont typeface="Arial" panose="020B0604020202020204" pitchFamily="34" charset="0"/>
              <a:buChar char="•"/>
            </a:pPr>
            <a:r>
              <a:rPr lang="fi-FI" sz="2400" dirty="0"/>
              <a:t>Turvapalvelut </a:t>
            </a:r>
          </a:p>
          <a:p>
            <a:r>
              <a:rPr lang="fi-FI" sz="2400" b="1" dirty="0">
                <a:cs typeface="Calibri"/>
              </a:rPr>
              <a:t>Keskitetty palvelu Omais- ja perhehoitokeskus Onneli 013 330 2892 arkisin klo 9–15</a:t>
            </a:r>
          </a:p>
          <a:p>
            <a:pPr marL="0" indent="0">
              <a:buNone/>
            </a:pPr>
            <a:endParaRPr lang="fi-FI" sz="2800" dirty="0">
              <a:cs typeface="Calibri"/>
            </a:endParaRPr>
          </a:p>
          <a:p>
            <a:endParaRPr lang="fi-FI" dirty="0"/>
          </a:p>
        </p:txBody>
      </p:sp>
    </p:spTree>
    <p:extLst>
      <p:ext uri="{BB962C8B-B14F-4D97-AF65-F5344CB8AC3E}">
        <p14:creationId xmlns:p14="http://schemas.microsoft.com/office/powerpoint/2010/main" val="322540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1C38DE3-ED1A-00BF-3D83-220A61E15407}"/>
              </a:ext>
            </a:extLst>
          </p:cNvPr>
          <p:cNvSpPr>
            <a:spLocks noGrp="1"/>
          </p:cNvSpPr>
          <p:nvPr>
            <p:ph sz="half" idx="1"/>
          </p:nvPr>
        </p:nvSpPr>
        <p:spPr>
          <a:xfrm>
            <a:off x="277091" y="2051437"/>
            <a:ext cx="10241752" cy="3357142"/>
          </a:xfrm>
        </p:spPr>
        <p:txBody>
          <a:bodyPr>
            <a:normAutofit/>
          </a:bodyPr>
          <a:lstStyle/>
          <a:p>
            <a:r>
              <a:rPr lang="fi-FI" sz="2400" dirty="0"/>
              <a:t>Tohmajärvellä omaishoidontuen piirissä 47 asiakasta, joista 31 yli 65-vuotiasta</a:t>
            </a:r>
          </a:p>
          <a:p>
            <a:pPr lvl="1">
              <a:lnSpc>
                <a:spcPct val="115000"/>
              </a:lnSpc>
              <a:spcBef>
                <a:spcPts val="600"/>
              </a:spcBef>
              <a:spcAft>
                <a:spcPts val="600"/>
              </a:spcAft>
              <a:tabLst>
                <a:tab pos="828040" algn="l"/>
                <a:tab pos="1656080" algn="l"/>
                <a:tab pos="2484120" algn="l"/>
                <a:tab pos="3312160" algn="l"/>
                <a:tab pos="4140835" algn="l"/>
                <a:tab pos="4968875" algn="l"/>
                <a:tab pos="5796915" algn="l"/>
              </a:tabLst>
            </a:pPr>
            <a:r>
              <a:rPr lang="fi-FI" sz="1400" dirty="0">
                <a:effectLst/>
                <a:latin typeface="Calibri" panose="020F0502020204030204" pitchFamily="34" charset="0"/>
                <a:ea typeface="Yu Gothic" panose="020B0400000000000000" pitchFamily="34" charset="-128"/>
                <a:cs typeface="Arial" panose="020B0604020202020204" pitchFamily="34" charset="0"/>
              </a:rPr>
              <a:t>Siun sote tarjoaa maksuttoman hyvinvointi- ja terveystarkastuksen omaishoitajille. Hyvinvointi- ja terveystarkastusten tarkoituksena on tukea omaishoitajan hyvinvointia, auttaa ylläpitämään terveyttä sekä tunnistaa ja ehkäistä sairauksia. Samalla omaishoitajaa tuetaan tekemään hänen omaa terveyttään ja hyvinvointiaan edistäviä valintoja. </a:t>
            </a:r>
          </a:p>
          <a:p>
            <a:pPr lvl="1">
              <a:lnSpc>
                <a:spcPct val="115000"/>
              </a:lnSpc>
              <a:spcBef>
                <a:spcPts val="600"/>
              </a:spcBef>
              <a:spcAft>
                <a:spcPts val="600"/>
              </a:spcAft>
              <a:tabLst>
                <a:tab pos="828040" algn="l"/>
                <a:tab pos="1656080" algn="l"/>
                <a:tab pos="2484120" algn="l"/>
                <a:tab pos="3312160" algn="l"/>
                <a:tab pos="4140835" algn="l"/>
                <a:tab pos="4968875" algn="l"/>
                <a:tab pos="5796915" algn="l"/>
              </a:tabLst>
            </a:pPr>
            <a:r>
              <a:rPr lang="fi-FI" sz="1400" dirty="0">
                <a:effectLst/>
                <a:latin typeface="Calibri" panose="020F0502020204030204" pitchFamily="34" charset="0"/>
                <a:ea typeface="Yu Gothic" panose="020B0400000000000000" pitchFamily="34" charset="-128"/>
                <a:cs typeface="Arial" panose="020B0604020202020204" pitchFamily="34" charset="0"/>
              </a:rPr>
              <a:t>Yli 65-vuotiaiden omaishoitajien tarkastukset järjestetään Ikäneuvolan järjestämänä ja ne voidaan toteuttaa joko vastaanotolla, kotikäyntinä tai puhelimitse. Hyvinvointi ja terveystarkastus kestää noin 1,5–2 tuntia. Mikäli haluatte osallistua tarkastukseen, ottakaa yhteyttä seuraaviin numeroihin asuin alueenne mukaisesti.</a:t>
            </a:r>
          </a:p>
          <a:p>
            <a:pPr marL="1257300" lvl="2" indent="-342900">
              <a:lnSpc>
                <a:spcPct val="115000"/>
              </a:lnSpc>
              <a:spcAft>
                <a:spcPts val="1000"/>
              </a:spcAft>
              <a:buFont typeface="Symbol" panose="05050102010706020507" pitchFamily="18" charset="2"/>
              <a:buChar char=""/>
              <a:tabLst>
                <a:tab pos="828040" algn="l"/>
                <a:tab pos="1656080" algn="l"/>
                <a:tab pos="2484120" algn="l"/>
                <a:tab pos="3312160" algn="l"/>
                <a:tab pos="4140835" algn="l"/>
                <a:tab pos="4968875" algn="l"/>
                <a:tab pos="5796915" algn="l"/>
              </a:tabLst>
            </a:pPr>
            <a:r>
              <a:rPr lang="fi-FI" sz="1000" b="1" dirty="0">
                <a:effectLst/>
                <a:latin typeface="Calibri" panose="020F0502020204030204" pitchFamily="34" charset="0"/>
                <a:ea typeface="Calibri" panose="020F0502020204030204" pitchFamily="34" charset="0"/>
                <a:cs typeface="Arial" panose="020B0604020202020204" pitchFamily="34" charset="0"/>
              </a:rPr>
              <a:t>Tohmajärvi</a:t>
            </a:r>
            <a:r>
              <a:rPr lang="fi-FI" sz="1000" dirty="0">
                <a:effectLst/>
                <a:latin typeface="Calibri" panose="020F0502020204030204" pitchFamily="34" charset="0"/>
                <a:ea typeface="Calibri" panose="020F0502020204030204" pitchFamily="34" charset="0"/>
                <a:cs typeface="Arial" panose="020B0604020202020204" pitchFamily="34" charset="0"/>
              </a:rPr>
              <a:t> puh. 013 330 7675 </a:t>
            </a:r>
          </a:p>
          <a:p>
            <a:pPr lvl="1">
              <a:lnSpc>
                <a:spcPct val="115000"/>
              </a:lnSpc>
              <a:spcBef>
                <a:spcPts val="600"/>
              </a:spcBef>
              <a:spcAft>
                <a:spcPts val="600"/>
              </a:spcAft>
              <a:tabLst>
                <a:tab pos="828040" algn="l"/>
                <a:tab pos="1656080" algn="l"/>
                <a:tab pos="2484120" algn="l"/>
                <a:tab pos="3312160" algn="l"/>
                <a:tab pos="4140835" algn="l"/>
                <a:tab pos="4968875" algn="l"/>
                <a:tab pos="5796915" algn="l"/>
              </a:tabLst>
            </a:pPr>
            <a:r>
              <a:rPr lang="fi-FI" sz="1400" dirty="0">
                <a:effectLst/>
                <a:latin typeface="Calibri" panose="020F0502020204030204" pitchFamily="34" charset="0"/>
                <a:ea typeface="Yu Gothic" panose="020B0400000000000000" pitchFamily="34" charset="-128"/>
                <a:cs typeface="Arial" panose="020B0604020202020204" pitchFamily="34" charset="0"/>
              </a:rPr>
              <a:t>Alle 65-vuotiaat omaishoitajat voivat olla yhteydessä omalle terveysasemalle.</a:t>
            </a:r>
          </a:p>
          <a:p>
            <a:endParaRPr lang="fi-FI" sz="3100" dirty="0"/>
          </a:p>
          <a:p>
            <a:pPr marL="0" indent="0">
              <a:buNone/>
            </a:pPr>
            <a:endParaRPr lang="fi-FI" dirty="0"/>
          </a:p>
        </p:txBody>
      </p:sp>
      <p:sp>
        <p:nvSpPr>
          <p:cNvPr id="2" name="Otsikko 1">
            <a:extLst>
              <a:ext uri="{FF2B5EF4-FFF2-40B4-BE49-F238E27FC236}">
                <a16:creationId xmlns:a16="http://schemas.microsoft.com/office/drawing/2014/main" id="{D6EB9DF0-AE1D-C117-EFBD-87A95FC5534D}"/>
              </a:ext>
            </a:extLst>
          </p:cNvPr>
          <p:cNvSpPr>
            <a:spLocks noGrp="1"/>
          </p:cNvSpPr>
          <p:nvPr>
            <p:ph type="title"/>
          </p:nvPr>
        </p:nvSpPr>
        <p:spPr>
          <a:xfrm>
            <a:off x="453222" y="480916"/>
            <a:ext cx="11211340" cy="1325563"/>
          </a:xfrm>
        </p:spPr>
        <p:txBody>
          <a:bodyPr anchor="b">
            <a:normAutofit/>
          </a:bodyPr>
          <a:lstStyle/>
          <a:p>
            <a:r>
              <a:rPr lang="fi-FI" dirty="0"/>
              <a:t>Omaishoidon tuki, Tohmajärvi</a:t>
            </a:r>
          </a:p>
        </p:txBody>
      </p:sp>
    </p:spTree>
    <p:extLst>
      <p:ext uri="{BB962C8B-B14F-4D97-AF65-F5344CB8AC3E}">
        <p14:creationId xmlns:p14="http://schemas.microsoft.com/office/powerpoint/2010/main" val="249078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420E89-B5DC-F598-C8F8-0270166FE105}"/>
              </a:ext>
            </a:extLst>
          </p:cNvPr>
          <p:cNvSpPr>
            <a:spLocks noGrp="1"/>
          </p:cNvSpPr>
          <p:nvPr>
            <p:ph type="title"/>
          </p:nvPr>
        </p:nvSpPr>
        <p:spPr/>
        <p:txBody>
          <a:bodyPr/>
          <a:lstStyle/>
          <a:p>
            <a:r>
              <a:rPr lang="fi-FI" sz="4400" dirty="0"/>
              <a:t>Kotihoito Tohmajärvellä</a:t>
            </a:r>
            <a:endParaRPr lang="fi-FI" dirty="0"/>
          </a:p>
        </p:txBody>
      </p:sp>
      <p:sp>
        <p:nvSpPr>
          <p:cNvPr id="3" name="Sisällön paikkamerkki 2">
            <a:extLst>
              <a:ext uri="{FF2B5EF4-FFF2-40B4-BE49-F238E27FC236}">
                <a16:creationId xmlns:a16="http://schemas.microsoft.com/office/drawing/2014/main" id="{506194F0-8B2D-1A96-9CE3-0DFF23E49CCE}"/>
              </a:ext>
            </a:extLst>
          </p:cNvPr>
          <p:cNvSpPr>
            <a:spLocks noGrp="1"/>
          </p:cNvSpPr>
          <p:nvPr>
            <p:ph idx="1"/>
          </p:nvPr>
        </p:nvSpPr>
        <p:spPr/>
        <p:txBody>
          <a:bodyPr>
            <a:normAutofit/>
          </a:bodyPr>
          <a:lstStyle/>
          <a:p>
            <a:pPr lvl="0"/>
            <a:r>
              <a:rPr lang="fi-FI" dirty="0"/>
              <a:t>Tohmajärven kotihoito toimii 24/7</a:t>
            </a:r>
          </a:p>
          <a:p>
            <a:pPr lvl="0"/>
            <a:r>
              <a:rPr lang="fi-FI" dirty="0"/>
              <a:t>Asiakkaita n. 100</a:t>
            </a:r>
            <a:endParaRPr lang="en-US" dirty="0"/>
          </a:p>
          <a:p>
            <a:r>
              <a:rPr lang="fi-FI" dirty="0"/>
              <a:t>Teknologia </a:t>
            </a:r>
          </a:p>
          <a:p>
            <a:pPr lvl="1"/>
            <a:r>
              <a:rPr lang="fi-FI" dirty="0"/>
              <a:t>Kuvapuhelin 5</a:t>
            </a:r>
            <a:endParaRPr lang="en-US" dirty="0"/>
          </a:p>
          <a:p>
            <a:pPr lvl="1"/>
            <a:r>
              <a:rPr lang="fi-FI" dirty="0"/>
              <a:t>Lääkerobotti 26</a:t>
            </a:r>
            <a:endParaRPr lang="en-US" dirty="0"/>
          </a:p>
          <a:p>
            <a:pPr lvl="1"/>
            <a:r>
              <a:rPr lang="fi-FI" dirty="0"/>
              <a:t>Muut turvalaitteet mm. turvapuhelimet 89 kpl</a:t>
            </a:r>
          </a:p>
          <a:p>
            <a:r>
              <a:rPr lang="fi-FI" dirty="0"/>
              <a:t>Kotisairaala: kotihoidon sairaanhoitajat toteuttavat kotisairaalatoimintaa, koordinoijana palliatiivinen yksikkö, Keski-Karjalan alueelle saatu oma lääkäri kotisairaala toimintaan, sen myötä on aloitettu polipäivät ja kotikäynnit Tohmajärven alueella</a:t>
            </a:r>
          </a:p>
          <a:p>
            <a:pPr lvl="1"/>
            <a:endParaRPr lang="fi-FI" dirty="0"/>
          </a:p>
          <a:p>
            <a:pPr lvl="1"/>
            <a:endParaRPr lang="en-US" dirty="0"/>
          </a:p>
          <a:p>
            <a:pPr lvl="1"/>
            <a:endParaRPr lang="fi-FI" dirty="0"/>
          </a:p>
          <a:p>
            <a:pPr lvl="1"/>
            <a:endParaRPr lang="fi-FI" dirty="0"/>
          </a:p>
        </p:txBody>
      </p:sp>
    </p:spTree>
    <p:extLst>
      <p:ext uri="{BB962C8B-B14F-4D97-AF65-F5344CB8AC3E}">
        <p14:creationId xmlns:p14="http://schemas.microsoft.com/office/powerpoint/2010/main" val="26135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672A48-FD4E-069F-3C30-5C19DB2847CE}"/>
              </a:ext>
            </a:extLst>
          </p:cNvPr>
          <p:cNvSpPr>
            <a:spLocks noGrp="1"/>
          </p:cNvSpPr>
          <p:nvPr>
            <p:ph type="title"/>
          </p:nvPr>
        </p:nvSpPr>
        <p:spPr/>
        <p:txBody>
          <a:bodyPr/>
          <a:lstStyle/>
          <a:p>
            <a:r>
              <a:rPr lang="fi-FI" dirty="0"/>
              <a:t>Asumispalvelut Tohmajärvellä</a:t>
            </a:r>
          </a:p>
        </p:txBody>
      </p:sp>
      <p:sp>
        <p:nvSpPr>
          <p:cNvPr id="3" name="Sisällön paikkamerkki 2">
            <a:extLst>
              <a:ext uri="{FF2B5EF4-FFF2-40B4-BE49-F238E27FC236}">
                <a16:creationId xmlns:a16="http://schemas.microsoft.com/office/drawing/2014/main" id="{E3B93EA6-1CEE-7C68-17F0-554FA08811A6}"/>
              </a:ext>
            </a:extLst>
          </p:cNvPr>
          <p:cNvSpPr>
            <a:spLocks noGrp="1"/>
          </p:cNvSpPr>
          <p:nvPr>
            <p:ph idx="1"/>
          </p:nvPr>
        </p:nvSpPr>
        <p:spPr/>
        <p:txBody>
          <a:bodyPr>
            <a:normAutofit fontScale="92500" lnSpcReduction="20000"/>
          </a:bodyPr>
          <a:lstStyle/>
          <a:p>
            <a:r>
              <a:rPr lang="fi-FI" dirty="0"/>
              <a:t>Asukkaita: 76</a:t>
            </a:r>
          </a:p>
          <a:p>
            <a:r>
              <a:rPr lang="fi-FI" dirty="0"/>
              <a:t>Kolme omaa yksikköä: Marjatta-koti, Takkunurmentupa, Erkkilä</a:t>
            </a:r>
          </a:p>
          <a:p>
            <a:pPr lvl="1"/>
            <a:r>
              <a:rPr lang="fi-FI" sz="2600" dirty="0">
                <a:effectLst/>
                <a:ea typeface="Aptos" panose="020B0004020202020204" pitchFamily="34" charset="0"/>
                <a:cs typeface="Aptos" panose="020B0004020202020204" pitchFamily="34" charset="0"/>
              </a:rPr>
              <a:t>Marjatassa 19 ympärivuorokautista asukasta,</a:t>
            </a:r>
          </a:p>
          <a:p>
            <a:pPr lvl="1"/>
            <a:r>
              <a:rPr lang="fi-FI" sz="2600" dirty="0">
                <a:effectLst/>
                <a:ea typeface="Aptos" panose="020B0004020202020204" pitchFamily="34" charset="0"/>
                <a:cs typeface="Aptos" panose="020B0004020202020204" pitchFamily="34" charset="0"/>
              </a:rPr>
              <a:t>Takkunurmentuvassa yhteensä 27 asukaspaikkaa ja yksikkö tarjoaa ympärivuorokautista asumista, vuorohoitoa ja paikkoja on kahden hengenhuoneissa myös pitkäaikaista asumisen paikkaa odottaville. </a:t>
            </a:r>
          </a:p>
          <a:p>
            <a:pPr lvl="1"/>
            <a:r>
              <a:rPr lang="fi-FI" sz="2600" dirty="0">
                <a:effectLst/>
                <a:ea typeface="Aptos" panose="020B0004020202020204" pitchFamily="34" charset="0"/>
                <a:cs typeface="Aptos" panose="020B0004020202020204" pitchFamily="34" charset="0"/>
              </a:rPr>
              <a:t>Erkkilä on yhteisöllisen asumisen 13 paikkainen yksikkö</a:t>
            </a:r>
            <a:endParaRPr lang="en-US" sz="2600" dirty="0"/>
          </a:p>
          <a:p>
            <a:r>
              <a:rPr lang="fi-FI" dirty="0"/>
              <a:t>Yksityinen asumisyksikkö Aatos </a:t>
            </a:r>
          </a:p>
          <a:p>
            <a:r>
              <a:rPr lang="fi-FI" dirty="0"/>
              <a:t>Odotusajat</a:t>
            </a:r>
          </a:p>
          <a:p>
            <a:pPr lvl="1"/>
            <a:r>
              <a:rPr lang="fi-FI" dirty="0"/>
              <a:t>Asumisen odottajia 8 asiakasta</a:t>
            </a:r>
          </a:p>
          <a:p>
            <a:pPr lvl="1"/>
            <a:r>
              <a:rPr lang="fi-FI" dirty="0"/>
              <a:t>Asumisen odottajia yli 3 kk 3 asiakasta</a:t>
            </a:r>
          </a:p>
          <a:p>
            <a:pPr lvl="1"/>
            <a:r>
              <a:rPr lang="fi-FI" dirty="0"/>
              <a:t>Keskimääräinen odotusaika 83,38 pv (lain mukaan tulee 3 kk:ssa asumisen paikka saada)</a:t>
            </a:r>
          </a:p>
        </p:txBody>
      </p:sp>
    </p:spTree>
    <p:extLst>
      <p:ext uri="{BB962C8B-B14F-4D97-AF65-F5344CB8AC3E}">
        <p14:creationId xmlns:p14="http://schemas.microsoft.com/office/powerpoint/2010/main" val="402592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76E41D-3B7D-80FB-3B7D-3CCCEEC5CDB2}"/>
              </a:ext>
            </a:extLst>
          </p:cNvPr>
          <p:cNvSpPr>
            <a:spLocks noGrp="1"/>
          </p:cNvSpPr>
          <p:nvPr>
            <p:ph type="title"/>
          </p:nvPr>
        </p:nvSpPr>
        <p:spPr>
          <a:xfrm>
            <a:off x="500932" y="246888"/>
            <a:ext cx="4814869" cy="835285"/>
          </a:xfrm>
        </p:spPr>
        <p:txBody>
          <a:bodyPr anchor="b">
            <a:normAutofit/>
          </a:bodyPr>
          <a:lstStyle/>
          <a:p>
            <a:r>
              <a:rPr lang="fi-FI"/>
              <a:t>Kotikuntoutus</a:t>
            </a:r>
          </a:p>
        </p:txBody>
      </p:sp>
      <p:sp>
        <p:nvSpPr>
          <p:cNvPr id="3" name="Sisällön paikkamerkki 2">
            <a:extLst>
              <a:ext uri="{FF2B5EF4-FFF2-40B4-BE49-F238E27FC236}">
                <a16:creationId xmlns:a16="http://schemas.microsoft.com/office/drawing/2014/main" id="{C24A22F5-2047-7625-FABF-8BDE182DF1D5}"/>
              </a:ext>
            </a:extLst>
          </p:cNvPr>
          <p:cNvSpPr>
            <a:spLocks noGrp="1"/>
          </p:cNvSpPr>
          <p:nvPr>
            <p:ph type="body" sz="half" idx="2"/>
          </p:nvPr>
        </p:nvSpPr>
        <p:spPr>
          <a:xfrm>
            <a:off x="500931" y="1408176"/>
            <a:ext cx="9923229" cy="4666621"/>
          </a:xfrm>
        </p:spPr>
        <p:txBody>
          <a:bodyPr>
            <a:normAutofit/>
          </a:bodyPr>
          <a:lstStyle/>
          <a:p>
            <a:pPr marL="0" indent="0">
              <a:buNone/>
            </a:pPr>
            <a:r>
              <a:rPr lang="fi-FI" sz="1800" b="0" i="0" dirty="0">
                <a:effectLst/>
              </a:rPr>
              <a:t>Kotikuntoutus tukee kotona pärjäämistä. </a:t>
            </a:r>
          </a:p>
          <a:p>
            <a:pPr marL="0" indent="0">
              <a:buNone/>
            </a:pPr>
            <a:r>
              <a:rPr lang="fi-FI" sz="1800" dirty="0"/>
              <a:t>T</a:t>
            </a:r>
            <a:r>
              <a:rPr lang="fi-FI" sz="1800" b="0" i="0" dirty="0">
                <a:effectLst/>
              </a:rPr>
              <a:t>avoitteena on tukea mahdollisimman itsenäist</a:t>
            </a:r>
            <a:r>
              <a:rPr lang="fi-FI" sz="1800" dirty="0"/>
              <a:t>ä</a:t>
            </a:r>
            <a:r>
              <a:rPr lang="fi-FI" sz="1800" b="0" i="0" dirty="0">
                <a:effectLst/>
              </a:rPr>
              <a:t> ja turvallista arkea omassa elinympäristössä.</a:t>
            </a:r>
          </a:p>
          <a:p>
            <a:pPr marL="0" indent="0">
              <a:buNone/>
            </a:pPr>
            <a:r>
              <a:rPr lang="fi-FI" sz="1800" b="0" i="0" dirty="0">
                <a:effectLst/>
              </a:rPr>
              <a:t>Kuntoutuksen sisältö suunnitellaan asiakkaan kanssa huomioiden hänen elämäntilanteensa ja tarpeensa. Sitä toteutetaan moniammatillisessa yhteistyössä. Omaiset ja läheiset ovat tärkeässä roolissa kotikuntoutusta suunniteltaessa ja toteutettaessa.</a:t>
            </a:r>
          </a:p>
          <a:p>
            <a:pPr marL="0" indent="0">
              <a:buNone/>
            </a:pPr>
            <a:r>
              <a:rPr lang="fi-FI" sz="1800" dirty="0"/>
              <a:t>Yhteystiedot: </a:t>
            </a:r>
          </a:p>
          <a:p>
            <a:r>
              <a:rPr lang="fi-FI" sz="1800" dirty="0"/>
              <a:t>Seniorineuvonta Ankkuri 013 3302890 (ma-pe 8-16)</a:t>
            </a:r>
          </a:p>
          <a:p>
            <a:r>
              <a:rPr lang="fi-FI" sz="1800" b="0" i="0" dirty="0">
                <a:effectLst/>
              </a:rPr>
              <a:t>Terveysaseman terapiapalvelut 013-3302601 (ma-pe 8-15.30)</a:t>
            </a:r>
          </a:p>
          <a:p>
            <a:endParaRPr lang="fi-FI" sz="1800" dirty="0"/>
          </a:p>
        </p:txBody>
      </p:sp>
    </p:spTree>
    <p:extLst>
      <p:ext uri="{BB962C8B-B14F-4D97-AF65-F5344CB8AC3E}">
        <p14:creationId xmlns:p14="http://schemas.microsoft.com/office/powerpoint/2010/main" val="33246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86ECFB-78E6-7F2C-E140-E61E504240DF}"/>
              </a:ext>
            </a:extLst>
          </p:cNvPr>
          <p:cNvSpPr>
            <a:spLocks noGrp="1"/>
          </p:cNvSpPr>
          <p:nvPr>
            <p:ph type="title"/>
          </p:nvPr>
        </p:nvSpPr>
        <p:spPr>
          <a:xfrm>
            <a:off x="498764" y="504825"/>
            <a:ext cx="10855036" cy="938213"/>
          </a:xfrm>
        </p:spPr>
        <p:txBody>
          <a:bodyPr/>
          <a:lstStyle/>
          <a:p>
            <a:r>
              <a:rPr lang="fi-FI"/>
              <a:t>Ajankohtaista</a:t>
            </a:r>
          </a:p>
        </p:txBody>
      </p:sp>
      <p:sp>
        <p:nvSpPr>
          <p:cNvPr id="3" name="Sisällön paikkamerkki 2">
            <a:extLst>
              <a:ext uri="{FF2B5EF4-FFF2-40B4-BE49-F238E27FC236}">
                <a16:creationId xmlns:a16="http://schemas.microsoft.com/office/drawing/2014/main" id="{4714BC51-882A-A441-DEA9-AAC0EC5D49EF}"/>
              </a:ext>
            </a:extLst>
          </p:cNvPr>
          <p:cNvSpPr>
            <a:spLocks noGrp="1"/>
          </p:cNvSpPr>
          <p:nvPr>
            <p:ph idx="1"/>
          </p:nvPr>
        </p:nvSpPr>
        <p:spPr>
          <a:xfrm>
            <a:off x="498764" y="1690688"/>
            <a:ext cx="10855036" cy="4486275"/>
          </a:xfrm>
        </p:spPr>
        <p:txBody>
          <a:bodyPr>
            <a:normAutofit/>
          </a:bodyPr>
          <a:lstStyle/>
          <a:p>
            <a:r>
              <a:rPr lang="fi-FI" dirty="0"/>
              <a:t>Hei ikäihminen- mitä </a:t>
            </a:r>
            <a:r>
              <a:rPr lang="fi-FI" dirty="0" err="1"/>
              <a:t>siulle</a:t>
            </a:r>
            <a:r>
              <a:rPr lang="fi-FI" dirty="0"/>
              <a:t> kuuluu teemapäivät</a:t>
            </a:r>
          </a:p>
          <a:p>
            <a:pPr lvl="1"/>
            <a:r>
              <a:rPr lang="fi-FI" dirty="0"/>
              <a:t>Kunnissa järjestettäviä tapaamisia, joissa Siun sote, järjestöt ja muut yhteistyötahot esittelevät tarjolla olevia palveluita. Tiedottamisen lisäksi tavoitteena on kohdata hyvinvointialueen asukkaita kuunnellen ja keskustellen</a:t>
            </a:r>
          </a:p>
          <a:p>
            <a:pPr lvl="1"/>
            <a:r>
              <a:rPr lang="fi-FI" dirty="0"/>
              <a:t>osallistumme Hei ikäihminen, mitä </a:t>
            </a:r>
            <a:r>
              <a:rPr lang="fi-FI" dirty="0" err="1"/>
              <a:t>siulle</a:t>
            </a:r>
            <a:r>
              <a:rPr lang="fi-FI" dirty="0"/>
              <a:t> kuuluu teemalla Tohmajärvellä järjestettävään </a:t>
            </a:r>
            <a:r>
              <a:rPr lang="fi-FI" dirty="0" err="1"/>
              <a:t>Pokalin</a:t>
            </a:r>
            <a:r>
              <a:rPr lang="fi-FI" dirty="0"/>
              <a:t> ja </a:t>
            </a:r>
            <a:r>
              <a:rPr lang="fi-FI" dirty="0" err="1"/>
              <a:t>Islon</a:t>
            </a:r>
            <a:r>
              <a:rPr lang="fi-FI" dirty="0"/>
              <a:t> koordinoimaan testipäivään 10.4.2025. Ikääntyneille suunnattu osuus testipäivästä on varatta aamupäiväksi, joten olemme mukana klo 10–12, Testipäivä järjestetään Tohmajärven liikuntahallilla, osoitteessa Kirkkotie 10, Tohmajärvi. </a:t>
            </a:r>
          </a:p>
          <a:p>
            <a:r>
              <a:rPr lang="fi-FI" dirty="0">
                <a:hlinkClick r:id="rId3"/>
              </a:rPr>
              <a:t>Koti ikääntyy kanssani –esite</a:t>
            </a:r>
            <a:endParaRPr lang="fi-FI" dirty="0"/>
          </a:p>
          <a:p>
            <a:pPr marL="457200" lvl="1" indent="0">
              <a:buNone/>
            </a:pPr>
            <a:endParaRPr lang="fi-FI" dirty="0"/>
          </a:p>
        </p:txBody>
      </p:sp>
    </p:spTree>
    <p:extLst>
      <p:ext uri="{BB962C8B-B14F-4D97-AF65-F5344CB8AC3E}">
        <p14:creationId xmlns:p14="http://schemas.microsoft.com/office/powerpoint/2010/main" val="27308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unsote_Edistynytkäytto">
  <a:themeElements>
    <a:clrScheme name="SiunSote_HyvinvointiAlue_VaaleapohjaSaavutettava">
      <a:dk1>
        <a:srgbClr val="003F71"/>
      </a:dk1>
      <a:lt1>
        <a:srgbClr val="FFFFFF"/>
      </a:lt1>
      <a:dk2>
        <a:srgbClr val="003359"/>
      </a:dk2>
      <a:lt2>
        <a:srgbClr val="F1EEE8"/>
      </a:lt2>
      <a:accent1>
        <a:srgbClr val="003F71"/>
      </a:accent1>
      <a:accent2>
        <a:srgbClr val="D24614"/>
      </a:accent2>
      <a:accent3>
        <a:srgbClr val="44A736"/>
      </a:accent3>
      <a:accent4>
        <a:srgbClr val="009FB8"/>
      </a:accent4>
      <a:accent5>
        <a:srgbClr val="DE7900"/>
      </a:accent5>
      <a:accent6>
        <a:srgbClr val="22A693"/>
      </a:accent6>
      <a:hlink>
        <a:srgbClr val="003F71"/>
      </a:hlink>
      <a:folHlink>
        <a:srgbClr val="00B0C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unsote_ESITYS" id="{DDE46095-A7A9-45F7-B73D-294CE58E8CB6}" vid="{6B44B235-2C25-42F0-A2A7-BE3DDC69A347}"/>
    </a:ext>
  </a:extLst>
</a:theme>
</file>

<file path=ppt/theme/theme2.xml><?xml version="1.0" encoding="utf-8"?>
<a:theme xmlns:a="http://schemas.openxmlformats.org/drawingml/2006/main" name="Siunsote_Peruskäyttö">
  <a:themeElements>
    <a:clrScheme name="SiunSote_HyvinvointiAlue_VaaleapohjaSaavutettava">
      <a:dk1>
        <a:srgbClr val="003F71"/>
      </a:dk1>
      <a:lt1>
        <a:srgbClr val="FFFFFF"/>
      </a:lt1>
      <a:dk2>
        <a:srgbClr val="003359"/>
      </a:dk2>
      <a:lt2>
        <a:srgbClr val="F1EEE8"/>
      </a:lt2>
      <a:accent1>
        <a:srgbClr val="003F71"/>
      </a:accent1>
      <a:accent2>
        <a:srgbClr val="D24614"/>
      </a:accent2>
      <a:accent3>
        <a:srgbClr val="44A736"/>
      </a:accent3>
      <a:accent4>
        <a:srgbClr val="009FB8"/>
      </a:accent4>
      <a:accent5>
        <a:srgbClr val="DE7900"/>
      </a:accent5>
      <a:accent6>
        <a:srgbClr val="22A693"/>
      </a:accent6>
      <a:hlink>
        <a:srgbClr val="003F71"/>
      </a:hlink>
      <a:folHlink>
        <a:srgbClr val="00B0C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unsote_ESITYS" id="{DDE46095-A7A9-45F7-B73D-294CE58E8CB6}" vid="{EAE11E17-B1CD-469B-AB54-A9171D1468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7A6DE31872B64A97E5071402FCA0B7" ma:contentTypeVersion="10" ma:contentTypeDescription="Create a new document." ma:contentTypeScope="" ma:versionID="9d1521b0d4670d279b81aff75ae757ee">
  <xsd:schema xmlns:xsd="http://www.w3.org/2001/XMLSchema" xmlns:xs="http://www.w3.org/2001/XMLSchema" xmlns:p="http://schemas.microsoft.com/office/2006/metadata/properties" xmlns:ns3="b8e97941-7423-4fb8-bcff-cfa6c51ac041" xmlns:ns4="7d813747-b451-44db-8824-4c5fcd8f23e7" targetNamespace="http://schemas.microsoft.com/office/2006/metadata/properties" ma:root="true" ma:fieldsID="3380607f2bb3267743289cbe8dde270d" ns3:_="" ns4:_="">
    <xsd:import namespace="b8e97941-7423-4fb8-bcff-cfa6c51ac041"/>
    <xsd:import namespace="7d813747-b451-44db-8824-4c5fcd8f23e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97941-7423-4fb8-bcff-cfa6c51ac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813747-b451-44db-8824-4c5fcd8f23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d813747-b451-44db-8824-4c5fcd8f23e7">
      <UserInfo>
        <DisplayName>Rieppo Eija</DisplayName>
        <AccountId>12</AccountId>
        <AccountType/>
      </UserInfo>
    </SharedWithUsers>
    <_activity xmlns="b8e97941-7423-4fb8-bcff-cfa6c51ac041" xsi:nil="true"/>
  </documentManagement>
</p:properties>
</file>

<file path=customXml/itemProps1.xml><?xml version="1.0" encoding="utf-8"?>
<ds:datastoreItem xmlns:ds="http://schemas.openxmlformats.org/officeDocument/2006/customXml" ds:itemID="{481B3327-58A3-4C43-A008-F01321A6C5F7}">
  <ds:schemaRefs>
    <ds:schemaRef ds:uri="http://schemas.microsoft.com/sharepoint/v3/contenttype/forms"/>
  </ds:schemaRefs>
</ds:datastoreItem>
</file>

<file path=customXml/itemProps2.xml><?xml version="1.0" encoding="utf-8"?>
<ds:datastoreItem xmlns:ds="http://schemas.openxmlformats.org/officeDocument/2006/customXml" ds:itemID="{F00E8732-88BC-44CE-96D6-F686E6B4F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e97941-7423-4fb8-bcff-cfa6c51ac041"/>
    <ds:schemaRef ds:uri="7d813747-b451-44db-8824-4c5fcd8f2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7EA5A-F2CF-4D32-955F-6B5E99253736}">
  <ds:schemaRefs>
    <ds:schemaRef ds:uri="b8e97941-7423-4fb8-bcff-cfa6c51ac04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7d813747-b451-44db-8824-4c5fcd8f23e7"/>
    <ds:schemaRef ds:uri="http://purl.org/dc/dcmitype/"/>
    <ds:schemaRef ds:uri="http://purl.org/dc/elements/1.1/"/>
  </ds:schemaRefs>
</ds:datastoreItem>
</file>

<file path=docMetadata/LabelInfo.xml><?xml version="1.0" encoding="utf-8"?>
<clbl:labelList xmlns:clbl="http://schemas.microsoft.com/office/2020/mipLabelMetadata">
  <clbl:label id="{20622b90-5604-453b-979a-bf713718faf2}" enabled="0" method="" siteId="{20622b90-5604-453b-979a-bf713718faf2}" removed="1"/>
</clbl:labelList>
</file>

<file path=docProps/app.xml><?xml version="1.0" encoding="utf-8"?>
<Properties xmlns="http://schemas.openxmlformats.org/officeDocument/2006/extended-properties" xmlns:vt="http://schemas.openxmlformats.org/officeDocument/2006/docPropsVTypes">
  <Template>Siunsote_ESITYS</Template>
  <TotalTime>659</TotalTime>
  <Words>1949</Words>
  <Application>Microsoft Office PowerPoint</Application>
  <PresentationFormat>Laajakuva</PresentationFormat>
  <Paragraphs>223</Paragraphs>
  <Slides>23</Slides>
  <Notes>5</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23</vt:i4>
      </vt:variant>
    </vt:vector>
  </HeadingPairs>
  <TitlesOfParts>
    <vt:vector size="31" baseType="lpstr">
      <vt:lpstr>Aptos</vt:lpstr>
      <vt:lpstr>Arial</vt:lpstr>
      <vt:lpstr>Calibri</vt:lpstr>
      <vt:lpstr>Segoe UI</vt:lpstr>
      <vt:lpstr>Symbol</vt:lpstr>
      <vt:lpstr>Trebuchet MS</vt:lpstr>
      <vt:lpstr>Siunsote_Edistynytkäytto</vt:lpstr>
      <vt:lpstr>Siunsote_Peruskäyttö</vt:lpstr>
      <vt:lpstr>PowerPoint-esitys</vt:lpstr>
      <vt:lpstr> Ikääntyneiden palvelut Tohmajärvellä</vt:lpstr>
      <vt:lpstr>Ikääntyneiden sosiaalipalvelut Tohmajärvellä</vt:lpstr>
      <vt:lpstr>Kotona asumista tukevat palvelut Tohmajärvellä</vt:lpstr>
      <vt:lpstr>Omaishoidon tuki, Tohmajärvi</vt:lpstr>
      <vt:lpstr>Kotihoito Tohmajärvellä</vt:lpstr>
      <vt:lpstr>Asumispalvelut Tohmajärvellä</vt:lpstr>
      <vt:lpstr>Kotikuntoutus</vt:lpstr>
      <vt:lpstr>Ajankohtaista</vt:lpstr>
      <vt:lpstr>Yhdessä tehden vaikuttavimmat palvelut Kiitos</vt:lpstr>
      <vt:lpstr>Terveys- ja sairaanhoitopalvelut: Terveysasemien vastaanotot</vt:lpstr>
      <vt:lpstr>Sote-keskus </vt:lpstr>
      <vt:lpstr>Sote-asema</vt:lpstr>
      <vt:lpstr>Sote-palvelupiste</vt:lpstr>
      <vt:lpstr>Terveys- ja sairaanhoitopalvelut: Terveysasemien vastaanotot</vt:lpstr>
      <vt:lpstr>Oikeaan palveluun, oikeaan aikaan, oikeassa paikassa</vt:lpstr>
      <vt:lpstr>Oikeaan palveluun, oikeaan aikaan, oikeassa paikassa</vt:lpstr>
      <vt:lpstr>Terveyspalvelujen saatavuus </vt:lpstr>
      <vt:lpstr>Alueellinen sote-palvelujen järjestämissuunnitelma:  Kitee – Tohmajärvi- Rääkkylä – Kesälahti </vt:lpstr>
      <vt:lpstr>Alueellinen sote-palvelujen järjestämissuunnitelma:  Kitee – Tohmajärvi- Rääkkylä – Kesälahti </vt:lpstr>
      <vt:lpstr>Alueellinen sote-palvelujen järjestämissuunnitelma:  Kitee – Tohmajärvi- Rääkkylä – Kesälahti </vt:lpstr>
      <vt:lpstr>Alueellinen sote-palvelujen järjestämissuunnitelma:  Kitee – Tohmajärvi- Rääkkylä – Kesälahti </vt:lpstr>
      <vt:lpstr>PowerPoint-esitys</vt:lpstr>
    </vt:vector>
  </TitlesOfParts>
  <Manager/>
  <Company>PKMKV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Komu Hannele</dc:creator>
  <cp:keywords/>
  <dc:description/>
  <cp:lastModifiedBy>Ruotsalainen Jani</cp:lastModifiedBy>
  <cp:revision>15</cp:revision>
  <cp:lastPrinted>2024-02-13T10:26:44Z</cp:lastPrinted>
  <dcterms:created xsi:type="dcterms:W3CDTF">2023-01-12T09:54:26Z</dcterms:created>
  <dcterms:modified xsi:type="dcterms:W3CDTF">2025-03-28T07:48:31Z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0x0101005D7A6DE31872B64A97E5071402FCA0B7</vt:lpwstr>
  </property>
  <property fmtid="{D5CDD505-2E9C-101B-9397-08002B2CF9AE}" pid="3" name="MediaServiceImageTags">
    <vt:lpwstr/>
  </property>
  <property fmtid="{D5CDD505-2E9C-101B-9397-08002B2CF9AE}" pid="4" name="Organisaatio">
    <vt:lpwstr>Hyvinvointialue</vt:lpwstr>
  </property>
</Properties>
</file>